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596" r:id="rId5"/>
    <p:sldId id="597" r:id="rId6"/>
    <p:sldId id="598" r:id="rId7"/>
    <p:sldId id="601" r:id="rId8"/>
    <p:sldId id="603" r:id="rId9"/>
    <p:sldId id="654" r:id="rId10"/>
    <p:sldId id="604" r:id="rId11"/>
    <p:sldId id="655" r:id="rId12"/>
    <p:sldId id="656" r:id="rId13"/>
    <p:sldId id="657" r:id="rId14"/>
    <p:sldId id="658" r:id="rId15"/>
    <p:sldId id="606" r:id="rId16"/>
    <p:sldId id="659" r:id="rId17"/>
    <p:sldId id="674" r:id="rId18"/>
    <p:sldId id="642" r:id="rId19"/>
    <p:sldId id="675" r:id="rId20"/>
    <p:sldId id="689" r:id="rId21"/>
    <p:sldId id="688" r:id="rId22"/>
    <p:sldId id="692" r:id="rId23"/>
    <p:sldId id="690" r:id="rId24"/>
    <p:sldId id="691" r:id="rId25"/>
    <p:sldId id="693" r:id="rId26"/>
    <p:sldId id="643" r:id="rId27"/>
    <p:sldId id="644" r:id="rId28"/>
    <p:sldId id="645" r:id="rId29"/>
    <p:sldId id="694" r:id="rId30"/>
    <p:sldId id="695" r:id="rId31"/>
    <p:sldId id="696" r:id="rId32"/>
    <p:sldId id="697" r:id="rId33"/>
    <p:sldId id="704" r:id="rId34"/>
    <p:sldId id="698" r:id="rId35"/>
    <p:sldId id="699" r:id="rId36"/>
    <p:sldId id="700" r:id="rId37"/>
    <p:sldId id="701" r:id="rId38"/>
    <p:sldId id="702" r:id="rId39"/>
    <p:sldId id="703" r:id="rId40"/>
    <p:sldId id="705" r:id="rId41"/>
    <p:sldId id="706" r:id="rId42"/>
    <p:sldId id="707" r:id="rId43"/>
    <p:sldId id="708" r:id="rId44"/>
    <p:sldId id="709" r:id="rId45"/>
    <p:sldId id="710" r:id="rId46"/>
    <p:sldId id="646" r:id="rId47"/>
    <p:sldId id="647" r:id="rId48"/>
    <p:sldId id="711" r:id="rId49"/>
    <p:sldId id="712" r:id="rId50"/>
    <p:sldId id="714" r:id="rId51"/>
    <p:sldId id="715" r:id="rId52"/>
    <p:sldId id="713" r:id="rId53"/>
    <p:sldId id="716" r:id="rId54"/>
    <p:sldId id="717" r:id="rId55"/>
    <p:sldId id="718" r:id="rId56"/>
    <p:sldId id="719" r:id="rId57"/>
    <p:sldId id="721" r:id="rId58"/>
    <p:sldId id="720" r:id="rId59"/>
    <p:sldId id="722" r:id="rId60"/>
    <p:sldId id="723" r:id="rId61"/>
    <p:sldId id="724" r:id="rId62"/>
    <p:sldId id="725" r:id="rId63"/>
    <p:sldId id="726" r:id="rId64"/>
    <p:sldId id="649" r:id="rId65"/>
    <p:sldId id="650" r:id="rId66"/>
    <p:sldId id="727" r:id="rId67"/>
    <p:sldId id="728" r:id="rId68"/>
    <p:sldId id="729" r:id="rId69"/>
    <p:sldId id="731" r:id="rId70"/>
    <p:sldId id="732" r:id="rId71"/>
    <p:sldId id="733" r:id="rId72"/>
    <p:sldId id="730" r:id="rId73"/>
    <p:sldId id="737" r:id="rId74"/>
    <p:sldId id="734" r:id="rId75"/>
    <p:sldId id="735" r:id="rId76"/>
    <p:sldId id="738" r:id="rId77"/>
    <p:sldId id="736" r:id="rId78"/>
    <p:sldId id="739" r:id="rId79"/>
    <p:sldId id="740" r:id="rId80"/>
    <p:sldId id="755" r:id="rId81"/>
    <p:sldId id="756" r:id="rId82"/>
    <p:sldId id="757" r:id="rId83"/>
    <p:sldId id="758" r:id="rId84"/>
    <p:sldId id="759" r:id="rId85"/>
    <p:sldId id="760" r:id="rId86"/>
    <p:sldId id="761" r:id="rId87"/>
    <p:sldId id="765" r:id="rId88"/>
    <p:sldId id="763" r:id="rId89"/>
    <p:sldId id="766" r:id="rId90"/>
    <p:sldId id="767" r:id="rId91"/>
    <p:sldId id="768" r:id="rId92"/>
    <p:sldId id="769" r:id="rId93"/>
    <p:sldId id="770" r:id="rId94"/>
    <p:sldId id="771" r:id="rId95"/>
    <p:sldId id="772" r:id="rId96"/>
    <p:sldId id="773" r:id="rId97"/>
    <p:sldId id="774" r:id="rId98"/>
    <p:sldId id="775" r:id="rId99"/>
    <p:sldId id="776" r:id="rId100"/>
    <p:sldId id="778" r:id="rId101"/>
    <p:sldId id="777" r:id="rId102"/>
    <p:sldId id="780" r:id="rId103"/>
  </p:sldIdLst>
  <p:sldSz cx="9144000" cy="6858000" type="screen4x3"/>
  <p:notesSz cx="6858000" cy="9144000"/>
  <p:custDataLst>
    <p:tags r:id="rId107"/>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2D1"/>
    <a:srgbClr val="F3730B"/>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160"/>
        <p:guide pos="2939"/>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7" Type="http://schemas.openxmlformats.org/officeDocument/2006/relationships/tags" Target="tags/tag271.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7.jpeg"/><Relationship Id="rId3" Type="http://schemas.openxmlformats.org/officeDocument/2006/relationships/tags" Target="../tags/tag9.xml"/><Relationship Id="rId2" Type="http://schemas.openxmlformats.org/officeDocument/2006/relationships/image" Target="../media/image3.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16.xml"/><Relationship Id="rId2" Type="http://schemas.openxmlformats.org/officeDocument/2006/relationships/image" Target="../media/image3.png"/><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png"/><Relationship Id="rId7" Type="http://schemas.openxmlformats.org/officeDocument/2006/relationships/tags" Target="../tags/tag20.xml"/><Relationship Id="rId6" Type="http://schemas.openxmlformats.org/officeDocument/2006/relationships/image" Target="../media/image9.png"/><Relationship Id="rId5" Type="http://schemas.openxmlformats.org/officeDocument/2006/relationships/tags" Target="../tags/tag19.xml"/><Relationship Id="rId4" Type="http://schemas.openxmlformats.org/officeDocument/2006/relationships/image" Target="../media/image8.png"/><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media/image13.png"/><Relationship Id="rId7"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tags" Target="../tags/tag24.xml"/><Relationship Id="rId4" Type="http://schemas.openxmlformats.org/officeDocument/2006/relationships/image" Target="../media/image11.png"/><Relationship Id="rId3" Type="http://schemas.openxmlformats.org/officeDocument/2006/relationships/tags" Target="../tags/tag23.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14.png"/><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7.png"/><Relationship Id="rId7" Type="http://schemas.openxmlformats.org/officeDocument/2006/relationships/tags" Target="../tags/tag30.xml"/><Relationship Id="rId6" Type="http://schemas.openxmlformats.org/officeDocument/2006/relationships/image" Target="../media/image16.png"/><Relationship Id="rId5" Type="http://schemas.openxmlformats.org/officeDocument/2006/relationships/tags" Target="../tags/tag29.xml"/><Relationship Id="rId4" Type="http://schemas.openxmlformats.org/officeDocument/2006/relationships/image" Target="../media/image15.png"/><Relationship Id="rId3" Type="http://schemas.openxmlformats.org/officeDocument/2006/relationships/tags" Target="../tags/tag28.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tags" Target="../tags/tag34.xml"/><Relationship Id="rId4" Type="http://schemas.openxmlformats.org/officeDocument/2006/relationships/image" Target="../media/image19.png"/><Relationship Id="rId3" Type="http://schemas.openxmlformats.org/officeDocument/2006/relationships/tags" Target="../tags/tag33.xml"/><Relationship Id="rId2" Type="http://schemas.openxmlformats.org/officeDocument/2006/relationships/image" Target="../media/image3.png"/><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1.png"/><Relationship Id="rId3" Type="http://schemas.openxmlformats.org/officeDocument/2006/relationships/tags" Target="../tags/tag36.xml"/><Relationship Id="rId2" Type="http://schemas.openxmlformats.org/officeDocument/2006/relationships/image" Target="../media/image3.png"/><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tags" Target="../tags/tag38.xml"/><Relationship Id="rId3" Type="http://schemas.openxmlformats.org/officeDocument/2006/relationships/image" Target="../media/image22.png"/><Relationship Id="rId2" Type="http://schemas.openxmlformats.org/officeDocument/2006/relationships/tags" Target="../tags/tag3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0.xml"/><Relationship Id="rId3" Type="http://schemas.openxmlformats.org/officeDocument/2006/relationships/image" Target="../media/image24.jpeg"/><Relationship Id="rId2" Type="http://schemas.openxmlformats.org/officeDocument/2006/relationships/tags" Target="../tags/tag39.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4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26.jpeg"/><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27.jpeg"/><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1.xml"/><Relationship Id="rId4" Type="http://schemas.openxmlformats.org/officeDocument/2006/relationships/image" Target="../media/image28.jpeg"/><Relationship Id="rId3" Type="http://schemas.openxmlformats.org/officeDocument/2006/relationships/tags" Target="../tags/tag50.xml"/><Relationship Id="rId2" Type="http://schemas.openxmlformats.org/officeDocument/2006/relationships/image" Target="../media/image3.png"/><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tags" Target="../tags/tag53.xml"/><Relationship Id="rId2" Type="http://schemas.openxmlformats.org/officeDocument/2006/relationships/image" Target="../media/image3.png"/><Relationship Id="rId1" Type="http://schemas.openxmlformats.org/officeDocument/2006/relationships/tags" Target="../tags/tag5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jpeg"/><Relationship Id="rId3" Type="http://schemas.openxmlformats.org/officeDocument/2006/relationships/tags" Target="../tags/tag55.xml"/><Relationship Id="rId2" Type="http://schemas.openxmlformats.org/officeDocument/2006/relationships/image" Target="../media/image3.png"/><Relationship Id="rId1" Type="http://schemas.openxmlformats.org/officeDocument/2006/relationships/tags" Target="../tags/tag54.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8.xml"/><Relationship Id="rId4" Type="http://schemas.openxmlformats.org/officeDocument/2006/relationships/image" Target="../media/image31.jpeg"/><Relationship Id="rId3" Type="http://schemas.openxmlformats.org/officeDocument/2006/relationships/tags" Target="../tags/tag57.xml"/><Relationship Id="rId2" Type="http://schemas.openxmlformats.org/officeDocument/2006/relationships/image" Target="../media/image3.png"/><Relationship Id="rId1" Type="http://schemas.openxmlformats.org/officeDocument/2006/relationships/tags" Target="../tags/tag56.xml"/></Relationships>
</file>

<file path=ppt/slides/_rels/slide34.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tags" Target="../tags/tag64.xml"/><Relationship Id="rId7" Type="http://schemas.openxmlformats.org/officeDocument/2006/relationships/hyperlink" Target="http://www.cbe21.com/subject/geography/photo/070914/1157/0076.jpg" TargetMode="Externa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65.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8.xml"/><Relationship Id="rId4" Type="http://schemas.openxmlformats.org/officeDocument/2006/relationships/image" Target="../media/image33.jpeg"/><Relationship Id="rId3" Type="http://schemas.openxmlformats.org/officeDocument/2006/relationships/tags" Target="../tags/tag67.xml"/><Relationship Id="rId2" Type="http://schemas.openxmlformats.org/officeDocument/2006/relationships/image" Target="../media/image3.png"/><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1.xml"/><Relationship Id="rId4" Type="http://schemas.openxmlformats.org/officeDocument/2006/relationships/image" Target="../media/image34.jpeg"/><Relationship Id="rId3" Type="http://schemas.openxmlformats.org/officeDocument/2006/relationships/tags" Target="../tags/tag70.xml"/><Relationship Id="rId2" Type="http://schemas.openxmlformats.org/officeDocument/2006/relationships/image" Target="../media/image3.png"/><Relationship Id="rId1" Type="http://schemas.openxmlformats.org/officeDocument/2006/relationships/tags" Target="../tags/tag69.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4.xml"/><Relationship Id="rId4" Type="http://schemas.openxmlformats.org/officeDocument/2006/relationships/image" Target="../media/image35.jpeg"/><Relationship Id="rId3" Type="http://schemas.openxmlformats.org/officeDocument/2006/relationships/tags" Target="../tags/tag73.xml"/><Relationship Id="rId2" Type="http://schemas.openxmlformats.org/officeDocument/2006/relationships/image" Target="../media/image3.png"/><Relationship Id="rId1" Type="http://schemas.openxmlformats.org/officeDocument/2006/relationships/tags" Target="../tags/tag72.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7.xml"/><Relationship Id="rId4" Type="http://schemas.openxmlformats.org/officeDocument/2006/relationships/image" Target="../media/image36.jpeg"/><Relationship Id="rId3" Type="http://schemas.openxmlformats.org/officeDocument/2006/relationships/tags" Target="../tags/tag76.xml"/><Relationship Id="rId2" Type="http://schemas.openxmlformats.org/officeDocument/2006/relationships/image" Target="../media/image3.png"/><Relationship Id="rId1" Type="http://schemas.openxmlformats.org/officeDocument/2006/relationships/tags" Target="../tags/tag75.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0.xml"/><Relationship Id="rId4" Type="http://schemas.openxmlformats.org/officeDocument/2006/relationships/image" Target="../media/image37.jpeg"/><Relationship Id="rId3" Type="http://schemas.openxmlformats.org/officeDocument/2006/relationships/tags" Target="../tags/tag79.xml"/><Relationship Id="rId2" Type="http://schemas.openxmlformats.org/officeDocument/2006/relationships/image" Target="../media/image3.png"/><Relationship Id="rId1" Type="http://schemas.openxmlformats.org/officeDocument/2006/relationships/tags" Target="../tags/tag7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3.xml"/><Relationship Id="rId4" Type="http://schemas.openxmlformats.org/officeDocument/2006/relationships/image" Target="../media/image38.jpeg"/><Relationship Id="rId3" Type="http://schemas.openxmlformats.org/officeDocument/2006/relationships/tags" Target="../tags/tag82.xml"/><Relationship Id="rId2" Type="http://schemas.openxmlformats.org/officeDocument/2006/relationships/image" Target="../media/image3.png"/><Relationship Id="rId1" Type="http://schemas.openxmlformats.org/officeDocument/2006/relationships/tags" Target="../tags/tag81.xml"/></Relationships>
</file>

<file path=ppt/slides/_rels/slide41.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tags" Target="../tags/tag89.xml"/><Relationship Id="rId7" Type="http://schemas.openxmlformats.org/officeDocument/2006/relationships/hyperlink" Target="http://www.cbe21.com/subject/geography/photo/070915/1258/0068.jpg" TargetMode="Externa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90.xml"/><Relationship Id="rId1" Type="http://schemas.openxmlformats.org/officeDocument/2006/relationships/tags" Target="../tags/tag84.xml"/></Relationships>
</file>

<file path=ppt/slides/_rels/slide42.xml.rels><?xml version="1.0" encoding="UTF-8" standalone="yes"?>
<Relationships xmlns="http://schemas.openxmlformats.org/package/2006/relationships"><Relationship Id="rId9" Type="http://schemas.openxmlformats.org/officeDocument/2006/relationships/image" Target="../media/image40.jpeg"/><Relationship Id="rId8" Type="http://schemas.openxmlformats.org/officeDocument/2006/relationships/tags" Target="../tags/tag96.xml"/><Relationship Id="rId7" Type="http://schemas.openxmlformats.org/officeDocument/2006/relationships/hyperlink" Target="http://www.cbe21.com/subject/geography/photo/070911/746/0045.jpg" TargetMode="Externa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3.png"/><Relationship Id="rId13" Type="http://schemas.openxmlformats.org/officeDocument/2006/relationships/slideLayout" Target="../slideLayouts/slideLayout7.xml"/><Relationship Id="rId12" Type="http://schemas.openxmlformats.org/officeDocument/2006/relationships/tags" Target="../tags/tag98.xml"/><Relationship Id="rId11" Type="http://schemas.openxmlformats.org/officeDocument/2006/relationships/slide" Target="slide1.xml"/><Relationship Id="rId10" Type="http://schemas.openxmlformats.org/officeDocument/2006/relationships/tags" Target="../tags/tag97.xml"/><Relationship Id="rId1" Type="http://schemas.openxmlformats.org/officeDocument/2006/relationships/tags" Target="../tags/tag9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slide" Target="slide1.xml"/><Relationship Id="rId7" Type="http://schemas.openxmlformats.org/officeDocument/2006/relationships/hyperlink" Target="http://www.cbe21.com/subject/geography/photo/070911/746/0045.jpg" TargetMode="Externa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image" Target="../media/image41.png"/><Relationship Id="rId10" Type="http://schemas.openxmlformats.org/officeDocument/2006/relationships/tags" Target="../tags/tag105.xml"/><Relationship Id="rId1" Type="http://schemas.openxmlformats.org/officeDocument/2006/relationships/tags" Target="../tags/tag9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slide" Target="slide1.xml"/><Relationship Id="rId7" Type="http://schemas.openxmlformats.org/officeDocument/2006/relationships/hyperlink" Target="http://www.cbe21.com/subject/geography/photo/070911/746/0045.jpg" TargetMode="Externa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image" Target="../media/image3.png"/><Relationship Id="rId13" Type="http://schemas.openxmlformats.org/officeDocument/2006/relationships/slideLayout" Target="../slideLayouts/slideLayout7.xml"/><Relationship Id="rId12" Type="http://schemas.openxmlformats.org/officeDocument/2006/relationships/audio" Target="../media/audio1.wav"/><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6.xml"/></Relationships>
</file>

<file path=ppt/slides/_rels/slide4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hyperlink" Target="http://www.cbe21.com/subject/geography/photo/070911/746/0045.jpg" TargetMode="Externa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audio" Target="../media/audio1.wav"/><Relationship Id="rId1" Type="http://schemas.openxmlformats.org/officeDocument/2006/relationships/tags" Target="../tags/tag114.xml"/></Relationships>
</file>

<file path=ppt/slides/_rels/slide49.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8" Type="http://schemas.openxmlformats.org/officeDocument/2006/relationships/slideLayout" Target="../slideLayouts/slideLayout7.xml"/><Relationship Id="rId27" Type="http://schemas.openxmlformats.org/officeDocument/2006/relationships/tags" Target="../tags/tag146.xml"/><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1.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slide" Target="slide15.xml"/><Relationship Id="rId3" Type="http://schemas.openxmlformats.org/officeDocument/2006/relationships/slide" Target="slide1.xml"/><Relationship Id="rId2" Type="http://schemas.openxmlformats.org/officeDocument/2006/relationships/tags" Target="../tags/tag3.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52.xml"/><Relationship Id="rId7" Type="http://schemas.openxmlformats.org/officeDocument/2006/relationships/hyperlink" Target="http://www.cbe21.com/subject/geography/photo/070911/746/0045.jpg" TargetMode="Externa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tags" Target="../tags/tag14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tags" Target="../tags/tag153.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159.xml"/><Relationship Id="rId7" Type="http://schemas.openxmlformats.org/officeDocument/2006/relationships/hyperlink" Target="http://www.cbe21.com/subject/geography/photo/070911/746/0045.jpg" TargetMode="Externa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160.xml"/><Relationship Id="rId1" Type="http://schemas.openxmlformats.org/officeDocument/2006/relationships/tags" Target="../tags/tag154.xml"/></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5.png"/><Relationship Id="rId7" Type="http://schemas.openxmlformats.org/officeDocument/2006/relationships/hyperlink" Target="http://www.cbe21.com/subject/geography/photo/070911/746/0045.jpg" TargetMode="Externa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image" Target="../media/image3.png"/><Relationship Id="rId1" Type="http://schemas.openxmlformats.org/officeDocument/2006/relationships/tags" Target="../tags/tag161.xml"/></Relationships>
</file>

<file path=ppt/slides/_rels/slide65.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tags" Target="../tags/tag171.xml"/><Relationship Id="rId7" Type="http://schemas.openxmlformats.org/officeDocument/2006/relationships/hyperlink" Target="http://www.cbe21.com/subject/geography/photo/070911/746/0045.jpg" TargetMode="Externa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3.png"/><Relationship Id="rId14" Type="http://schemas.openxmlformats.org/officeDocument/2006/relationships/slideLayout" Target="../slideLayouts/slideLayout7.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image" Target="../media/image47.jpeg"/><Relationship Id="rId10" Type="http://schemas.openxmlformats.org/officeDocument/2006/relationships/tags" Target="../tags/tag172.xml"/><Relationship Id="rId1" Type="http://schemas.openxmlformats.org/officeDocument/2006/relationships/tags" Target="../tags/tag166.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7.xml"/><Relationship Id="rId4" Type="http://schemas.openxmlformats.org/officeDocument/2006/relationships/image" Target="../media/image48.png"/><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189.xml"/><Relationship Id="rId7" Type="http://schemas.openxmlformats.org/officeDocument/2006/relationships/hyperlink" Target="http://www.cbe21.com/subject/geography/photo/070911/746/0045.jpg" TargetMode="Externa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tags" Target="../tags/tag18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5.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hyperlink" Target="http://www.cbe21.com/subject/geography/photo/070911/746/0045.jpg" TargetMode="Externa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tags" Target="../tags/tag197.xml"/><Relationship Id="rId10" Type="http://schemas.openxmlformats.org/officeDocument/2006/relationships/image" Target="../media/image52.png"/><Relationship Id="rId1" Type="http://schemas.openxmlformats.org/officeDocument/2006/relationships/tags" Target="../tags/tag190.xml"/></Relationships>
</file>

<file path=ppt/slides/_rels/slide71.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tags" Target="../tags/tag203.xml"/><Relationship Id="rId7" Type="http://schemas.openxmlformats.org/officeDocument/2006/relationships/hyperlink" Target="http://www.cbe21.com/subject/geography/photo/070911/746/0045.jpg" TargetMode="Externa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image" Target="../media/image54.png"/><Relationship Id="rId10" Type="http://schemas.openxmlformats.org/officeDocument/2006/relationships/tags" Target="../tags/tag204.xml"/><Relationship Id="rId1" Type="http://schemas.openxmlformats.org/officeDocument/2006/relationships/tags" Target="../tags/tag198.xml"/></Relationships>
</file>

<file path=ppt/slides/_rels/slide72.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210.xml"/><Relationship Id="rId7" Type="http://schemas.openxmlformats.org/officeDocument/2006/relationships/hyperlink" Target="http://www.cbe21.com/subject/geography/photo/070911/746/0045.jpg" TargetMode="Externa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image" Target="../media/image56.png"/><Relationship Id="rId10" Type="http://schemas.openxmlformats.org/officeDocument/2006/relationships/tags" Target="../tags/tag211.xml"/><Relationship Id="rId1" Type="http://schemas.openxmlformats.org/officeDocument/2006/relationships/tags" Target="../tags/tag205.xml"/></Relationships>
</file>

<file path=ppt/slides/_rels/slide73.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tags" Target="../tags/tag217.xml"/><Relationship Id="rId7" Type="http://schemas.openxmlformats.org/officeDocument/2006/relationships/hyperlink" Target="http://www.cbe21.com/subject/geography/photo/070911/746/0045.jpg" TargetMode="Externa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218.xml"/><Relationship Id="rId1" Type="http://schemas.openxmlformats.org/officeDocument/2006/relationships/tags" Target="../tags/tag212.xml"/></Relationships>
</file>

<file path=ppt/slides/_rels/slide74.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224.xml"/><Relationship Id="rId7" Type="http://schemas.openxmlformats.org/officeDocument/2006/relationships/hyperlink" Target="http://www.cbe21.com/subject/geography/photo/070911/746/0045.jpg" TargetMode="Externa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tags" Target="../tags/tag225.xml"/><Relationship Id="rId1" Type="http://schemas.openxmlformats.org/officeDocument/2006/relationships/tags" Target="../tags/tag21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26.xml"/><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27.xml"/><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28.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29.xml"/><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30.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tags" Target="../tags/tag231.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2.xml"/><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tags" Target="../tags/tag23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4.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5.xml"/><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6.xml"/><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tags" Target="../tags/tag242.xml"/><Relationship Id="rId7" Type="http://schemas.openxmlformats.org/officeDocument/2006/relationships/hyperlink" Target="http://www.cbe21.com/subject/geography/photo/070911/746/0045.jpg" TargetMode="Externa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3.png"/><Relationship Id="rId14" Type="http://schemas.openxmlformats.org/officeDocument/2006/relationships/slideLayout" Target="../slideLayouts/slideLayout7.xml"/><Relationship Id="rId13" Type="http://schemas.openxmlformats.org/officeDocument/2006/relationships/image" Target="../media/image62.png"/><Relationship Id="rId12" Type="http://schemas.openxmlformats.org/officeDocument/2006/relationships/tags" Target="../tags/tag244.xml"/><Relationship Id="rId11" Type="http://schemas.openxmlformats.org/officeDocument/2006/relationships/image" Target="../media/image61.png"/><Relationship Id="rId10" Type="http://schemas.openxmlformats.org/officeDocument/2006/relationships/tags" Target="../tags/tag243.xml"/><Relationship Id="rId1" Type="http://schemas.openxmlformats.org/officeDocument/2006/relationships/tags" Target="../tags/tag23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5.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6.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7.xml"/><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8.xml"/><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tags" Target="../tags/tag252.xml"/><Relationship Id="rId7" Type="http://schemas.openxmlformats.org/officeDocument/2006/relationships/image" Target="../media/image65.png"/><Relationship Id="rId6" Type="http://schemas.openxmlformats.org/officeDocument/2006/relationships/tags" Target="../tags/tag251.xml"/><Relationship Id="rId5" Type="http://schemas.openxmlformats.org/officeDocument/2006/relationships/image" Target="../media/image64.png"/><Relationship Id="rId4" Type="http://schemas.openxmlformats.org/officeDocument/2006/relationships/tags" Target="../tags/tag250.xml"/><Relationship Id="rId3" Type="http://schemas.openxmlformats.org/officeDocument/2006/relationships/image" Target="../media/image63.png"/><Relationship Id="rId2" Type="http://schemas.openxmlformats.org/officeDocument/2006/relationships/tags" Target="../tags/tag249.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3.xml"/><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tags" Target="../tags/tag257.xml"/><Relationship Id="rId3" Type="http://schemas.openxmlformats.org/officeDocument/2006/relationships/image" Target="../media/image68.png"/><Relationship Id="rId2" Type="http://schemas.openxmlformats.org/officeDocument/2006/relationships/tags" Target="../tags/tag256.xml"/><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8.xml"/><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3" Type="http://schemas.openxmlformats.org/officeDocument/2006/relationships/slideLayout" Target="../slideLayouts/slideLayout7.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0.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700020" y="3068955"/>
            <a:ext cx="6483985" cy="706755"/>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第二章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sz="4000" b="1" dirty="0">
                <a:solidFill>
                  <a:srgbClr val="1402BE"/>
                </a:solidFill>
                <a:latin typeface="华文楷体" panose="02010600040101010101" charset="-122"/>
                <a:ea typeface="华文楷体" panose="02010600040101010101" charset="-122"/>
                <a:cs typeface="华文楷体" panose="02010600040101010101" charset="-122"/>
              </a:rPr>
              <a:t>研究主题与基本理论</a:t>
            </a:r>
            <a:endParaRPr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三、乡</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土文化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87450" y="1268730"/>
            <a:ext cx="7339965" cy="3905250"/>
          </a:xfrm>
          <a:prstGeom prst="rect">
            <a:avLst/>
          </a:prstGeom>
          <a:noFill/>
        </p:spPr>
        <p:txBody>
          <a:bodyPr wrap="square" rtlCol="0" anchor="t">
            <a:noAutofit/>
          </a:bodyPr>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乡土文化区是居住于某一地区的居民的思想感情上有一种共同的区域自我意识，这种自我意识除在感情上有所反映外，有的还有一种符号作标志，乡土文化区</a:t>
            </a:r>
            <a:r>
              <a:rPr lang="zh-CN" altLang="en-US" sz="3200" dirty="0">
                <a:solidFill>
                  <a:srgbClr val="FF0000"/>
                </a:solidFill>
                <a:latin typeface="华文楷体" panose="02010600040101010101" charset="-122"/>
                <a:ea typeface="华文楷体" panose="02010600040101010101" charset="-122"/>
                <a:cs typeface="华文楷体" panose="02010600040101010101" charset="-122"/>
                <a:sym typeface="+mn-ea"/>
              </a:rPr>
              <a:t>与功能文化区的差异性在于其既无功能中心，又无明确的边界线</a:t>
            </a:r>
            <a:r>
              <a:rPr lang="zh-CN" altLang="en-US" sz="3200" dirty="0">
                <a:latin typeface="华文楷体" panose="02010600040101010101" charset="-122"/>
                <a:ea typeface="华文楷体" panose="02010600040101010101" charset="-122"/>
                <a:cs typeface="华文楷体" panose="02010600040101010101" charset="-122"/>
                <a:sym typeface="+mn-ea"/>
              </a:rPr>
              <a:t>；</a:t>
            </a:r>
            <a:r>
              <a:rPr lang="zh-CN" altLang="en-US" sz="3200" dirty="0">
                <a:solidFill>
                  <a:srgbClr val="FF0000"/>
                </a:solidFill>
                <a:latin typeface="华文楷体" panose="02010600040101010101" charset="-122"/>
                <a:ea typeface="华文楷体" panose="02010600040101010101" charset="-122"/>
                <a:cs typeface="华文楷体" panose="02010600040101010101" charset="-122"/>
                <a:sym typeface="+mn-ea"/>
              </a:rPr>
              <a:t>与形式文化区的区别在于其区内缺乏形式文化区那种文化特性上的一致性。</a:t>
            </a:r>
            <a:endParaRPr lang="zh-CN" altLang="en-US" sz="3200" dirty="0">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68580" y="1124585"/>
            <a:ext cx="897890" cy="359219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乡</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土文化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18435" name="内容占位符 2"/>
          <p:cNvPicPr>
            <a:picLocks noGrp="1" noChangeAspect="1"/>
          </p:cNvPicPr>
          <p:nvPr>
            <p:custDataLst>
              <p:tags r:id="rId3"/>
            </p:custDataLst>
          </p:nvPr>
        </p:nvPicPr>
        <p:blipFill>
          <a:blip r:embed="rId4"/>
          <a:srcRect/>
          <a:stretch>
            <a:fillRect/>
          </a:stretch>
        </p:blipFill>
        <p:spPr>
          <a:xfrm>
            <a:off x="966470" y="116205"/>
            <a:ext cx="4235953" cy="6480000"/>
          </a:xfrm>
          <a:prstGeom prst="rect">
            <a:avLst/>
          </a:prstGeom>
          <a:noFill/>
          <a:ln w="9525">
            <a:noFill/>
          </a:ln>
        </p:spPr>
      </p:pic>
      <p:sp>
        <p:nvSpPr>
          <p:cNvPr id="18436" name="矩形 3"/>
          <p:cNvSpPr/>
          <p:nvPr>
            <p:custDataLst>
              <p:tags r:id="rId5"/>
            </p:custDataLst>
          </p:nvPr>
        </p:nvSpPr>
        <p:spPr>
          <a:xfrm>
            <a:off x="5291773" y="188278"/>
            <a:ext cx="3789362" cy="61239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711200" eaLnBrk="1" hangingPunct="1">
              <a:spcBef>
                <a:spcPts val="0"/>
              </a:spcBef>
              <a:buClrTx/>
              <a:buSzTx/>
              <a:buFontTx/>
              <a:buNone/>
              <a:extLst>
                <a:ext uri="{35155182-B16C-46BC-9424-99874614C6A1}">
                  <wpsdc:indentchars xmlns:wpsdc="http://www.wps.cn/officeDocument/2017/drawingmlCustomData" val="200" checksum="3773799597"/>
                </a:ext>
              </a:extLst>
            </a:pPr>
            <a:r>
              <a:rPr lang="zh-CN" altLang="en-US" sz="2800" dirty="0">
                <a:latin typeface="华文楷体" panose="02010600040101010101" charset="-122"/>
                <a:ea typeface="华文楷体" panose="02010600040101010101" charset="-122"/>
              </a:rPr>
              <a:t>福州十邑通行闽东语福州话，同属于福州文化圈，具有共同的文化认同感，认为自己是福州人。这种认同感在海外十邑籍的华侨华人中尤为显著，他们胼头胝足，艰苦创业，人才辈出，成就辉煌。即使在福州市辖境变迁以后（现古田县和屏南县划宁德市管辖），但古田籍和屏南籍的闽人仍认同自己为福州十邑人。</a:t>
            </a:r>
            <a:endParaRPr lang="zh-CN" altLang="en-US" sz="2800" dirty="0">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26" name="组合 25"/>
          <p:cNvGrpSpPr/>
          <p:nvPr/>
        </p:nvGrpSpPr>
        <p:grpSpPr>
          <a:xfrm>
            <a:off x="202883" y="1000679"/>
            <a:ext cx="8670925" cy="2439670"/>
            <a:chOff x="369149" y="1666336"/>
            <a:chExt cx="10091027" cy="2839233"/>
          </a:xfrm>
        </p:grpSpPr>
        <p:grpSp>
          <p:nvGrpSpPr>
            <p:cNvPr id="23" name="组合 22"/>
            <p:cNvGrpSpPr/>
            <p:nvPr/>
          </p:nvGrpSpPr>
          <p:grpSpPr>
            <a:xfrm>
              <a:off x="721651" y="1666336"/>
              <a:ext cx="2780852" cy="1004299"/>
              <a:chOff x="817246" y="1780636"/>
              <a:chExt cx="2780852" cy="1004299"/>
            </a:xfrm>
          </p:grpSpPr>
          <p:grpSp>
            <p:nvGrpSpPr>
              <p:cNvPr id="20" name="组合 19"/>
              <p:cNvGrpSpPr/>
              <p:nvPr/>
            </p:nvGrpSpPr>
            <p:grpSpPr>
              <a:xfrm>
                <a:off x="817246" y="1780636"/>
                <a:ext cx="2156906" cy="725685"/>
                <a:chOff x="1229560" y="1828261"/>
                <a:chExt cx="2156906" cy="725685"/>
              </a:xfrm>
            </p:grpSpPr>
            <p:sp>
              <p:nvSpPr>
                <p:cNvPr id="9" name="任意多边形: 形状 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1" name="椭圆 10"/>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800" b="1" dirty="0">
                      <a:solidFill>
                        <a:srgbClr val="FF0000"/>
                      </a:solidFill>
                      <a:latin typeface="微软雅黑" panose="020B0503020204020204" charset="-122"/>
                      <a:ea typeface="微软雅黑" panose="020B0503020204020204" charset="-122"/>
                      <a:cs typeface="阿里巴巴普惠体 H" panose="00020600040101010101" pitchFamily="18" charset="-122"/>
                      <a:sym typeface="+mn-lt"/>
                    </a:rPr>
                    <a:t>A</a:t>
                  </a:r>
                  <a:endParaRPr lang="en-US" altLang="zh-CN" sz="2800" b="1" dirty="0">
                    <a:solidFill>
                      <a:srgbClr val="FF0000"/>
                    </a:solidFill>
                    <a:latin typeface="微软雅黑" panose="020B0503020204020204" charset="-122"/>
                    <a:ea typeface="微软雅黑" panose="020B0503020204020204" charset="-122"/>
                    <a:cs typeface="阿里巴巴普惠体 H" panose="00020600040101010101" pitchFamily="18" charset="-122"/>
                    <a:sym typeface="+mn-lt"/>
                  </a:endParaRPr>
                </a:p>
              </p:txBody>
            </p:sp>
          </p:grpSp>
          <p:sp>
            <p:nvSpPr>
              <p:cNvPr id="22" name="文本框 21"/>
              <p:cNvSpPr txBox="1"/>
              <p:nvPr/>
            </p:nvSpPr>
            <p:spPr>
              <a:xfrm>
                <a:off x="1465348" y="1904788"/>
                <a:ext cx="2132750" cy="88014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扩展扩散</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5" name="文本框 24"/>
            <p:cNvSpPr txBox="1"/>
            <p:nvPr/>
          </p:nvSpPr>
          <p:spPr>
            <a:xfrm>
              <a:off x="369149" y="2250145"/>
              <a:ext cx="10091027" cy="2255424"/>
            </a:xfrm>
            <a:prstGeom prst="rect">
              <a:avLst/>
            </a:prstGeom>
            <a:noFill/>
          </p:spPr>
          <p:txBody>
            <a:bodyPr wrap="square">
              <a:spAutoFit/>
            </a:bodyPr>
            <a:lstStyle/>
            <a:p>
              <a:pPr marR="0" lvl="0" indent="508000" algn="l" defTabSz="914400" rtl="0" fontAlgn="auto">
                <a:lnSpc>
                  <a:spcPct val="150000"/>
                </a:lnSpc>
                <a:spcBef>
                  <a:spcPts val="0"/>
                </a:spcBef>
                <a:spcAft>
                  <a:spcPts val="0"/>
                </a:spcAft>
                <a:buClrTx/>
                <a:buSzTx/>
                <a:buFontTx/>
                <a:buNone/>
                <a:defRPr/>
                <a:extLst>
                  <a:ext uri="{35155182-B16C-46BC-9424-99874614C6A1}">
                    <wpsdc:indentchars xmlns:wpsdc="http://www.wps.cn/officeDocument/2017/drawingmlCustomData" val="200" checksum="282533468"/>
                  </a:ext>
                </a:extLst>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是指某文化现象出现后，通过其居民，从该地向四周不断地传递，其所占据的空间也就越来越大。</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a:p>
              <a:pPr marR="0" lvl="0" indent="508000" algn="l" defTabSz="914400" rtl="0" fontAlgn="auto">
                <a:lnSpc>
                  <a:spcPct val="150000"/>
                </a:lnSpc>
                <a:spcBef>
                  <a:spcPts val="0"/>
                </a:spcBef>
                <a:spcAft>
                  <a:spcPts val="0"/>
                </a:spcAft>
                <a:buClrTx/>
                <a:buSzTx/>
                <a:buFontTx/>
                <a:buNone/>
                <a:defRPr/>
                <a:extLst>
                  <a:ext uri="{35155182-B16C-46BC-9424-99874614C6A1}">
                    <wpsdc:indentchars xmlns:wpsdc="http://www.wps.cn/officeDocument/2017/drawingmlCustomData" val="200" checksum="282533468"/>
                  </a:ext>
                </a:extLst>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这种扩散现象的特点是空间上的</a:t>
              </a:r>
              <a:r>
                <a:rPr kumimoji="0" lang="zh-CN" altLang="en-US" sz="2000" b="1" i="0" u="none" strike="noStrike" kern="0" cap="none" spc="0" normalizeH="0" baseline="0" noProof="0" dirty="0">
                  <a:ln>
                    <a:noFill/>
                  </a:ln>
                  <a:solidFill>
                    <a:srgbClr val="FF0000"/>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连续性</a:t>
              </a: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，新的分布区由旧的分布区扩大而形成，旧的分布区较小，而位于新的分布区</a:t>
              </a: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内。 </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p:txBody>
        </p:sp>
      </p:grpSp>
      <p:grpSp>
        <p:nvGrpSpPr>
          <p:cNvPr id="27" name="组合 26"/>
          <p:cNvGrpSpPr/>
          <p:nvPr/>
        </p:nvGrpSpPr>
        <p:grpSpPr>
          <a:xfrm>
            <a:off x="258763" y="3500976"/>
            <a:ext cx="8696325" cy="2976245"/>
            <a:chOff x="479259" y="1666336"/>
            <a:chExt cx="10120587" cy="3463687"/>
          </a:xfrm>
        </p:grpSpPr>
        <p:grpSp>
          <p:nvGrpSpPr>
            <p:cNvPr id="28" name="组合 27"/>
            <p:cNvGrpSpPr/>
            <p:nvPr/>
          </p:nvGrpSpPr>
          <p:grpSpPr>
            <a:xfrm>
              <a:off x="721651" y="1666336"/>
              <a:ext cx="2363318" cy="725685"/>
              <a:chOff x="817246" y="1780636"/>
              <a:chExt cx="2363318" cy="725685"/>
            </a:xfrm>
          </p:grpSpPr>
          <p:grpSp>
            <p:nvGrpSpPr>
              <p:cNvPr id="30" name="组合 29"/>
              <p:cNvGrpSpPr/>
              <p:nvPr/>
            </p:nvGrpSpPr>
            <p:grpSpPr>
              <a:xfrm>
                <a:off x="817246" y="1780636"/>
                <a:ext cx="2156906" cy="725685"/>
                <a:chOff x="1229560" y="1828261"/>
                <a:chExt cx="2156906" cy="725685"/>
              </a:xfrm>
            </p:grpSpPr>
            <p:sp>
              <p:nvSpPr>
                <p:cNvPr id="32" name="任意多边形: 形状 31"/>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3" name="椭圆 32"/>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1" name="文本框 30"/>
              <p:cNvSpPr txBox="1"/>
              <p:nvPr/>
            </p:nvSpPr>
            <p:spPr>
              <a:xfrm>
                <a:off x="1465348" y="1904788"/>
                <a:ext cx="1715216"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迁移扩散</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9" name="文本框 28"/>
            <p:cNvSpPr txBox="1"/>
            <p:nvPr/>
          </p:nvSpPr>
          <p:spPr>
            <a:xfrm>
              <a:off x="479259" y="2337347"/>
              <a:ext cx="10120587" cy="2792676"/>
            </a:xfrm>
            <a:prstGeom prst="rect">
              <a:avLst/>
            </a:prstGeom>
            <a:noFill/>
          </p:spPr>
          <p:txBody>
            <a:bodyPr wrap="square">
              <a:spAutoFit/>
            </a:bodyPr>
            <a:lstStyle/>
            <a:p>
              <a:pPr marL="0" marR="0" lvl="0" indent="508000" algn="l" defTabSz="914400" rtl="0" eaLnBrk="1" fontAlgn="auto" latinLnBrk="0" hangingPunct="1">
                <a:lnSpc>
                  <a:spcPct val="150000"/>
                </a:lnSpc>
                <a:spcBef>
                  <a:spcPts val="0"/>
                </a:spcBef>
                <a:spcAft>
                  <a:spcPts val="0"/>
                </a:spcAft>
                <a:buClrTx/>
                <a:buSzTx/>
                <a:buFontTx/>
                <a:buNone/>
                <a:defRPr/>
                <a:extLst>
                  <a:ext uri="{35155182-B16C-46BC-9424-99874614C6A1}">
                    <wpsdc:indentchars xmlns:wpsdc="http://www.wps.cn/officeDocument/2017/drawingmlCustomData" val="200" checksum="282533468"/>
                  </a:ext>
                </a:extLst>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 迁移扩散是指某种文化现象与拥有这种文化现象的人或集团紧密联系，当拥有这种文化的人、群体迁移到新的地方，遂将该文化传播到该地。</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a:p>
              <a:pPr marL="0" marR="0" lvl="0" indent="508000" algn="l" defTabSz="914400" rtl="0" eaLnBrk="1" fontAlgn="auto" latinLnBrk="0" hangingPunct="1">
                <a:lnSpc>
                  <a:spcPct val="150000"/>
                </a:lnSpc>
                <a:spcBef>
                  <a:spcPts val="0"/>
                </a:spcBef>
                <a:spcAft>
                  <a:spcPts val="0"/>
                </a:spcAft>
                <a:buClrTx/>
                <a:buSzTx/>
                <a:buFontTx/>
                <a:buNone/>
                <a:defRPr/>
                <a:extLst>
                  <a:ext uri="{35155182-B16C-46BC-9424-99874614C6A1}">
                    <wpsdc:indentchars xmlns:wpsdc="http://www.wps.cn/officeDocument/2017/drawingmlCustomData" val="200" checksum="282533468"/>
                  </a:ext>
                </a:extLst>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由于迁移扩散是具有这种文化的人传播出去，比扩展扩散要快，而且易于保持这种文化的本身特点。另外，由于是随人迁移，特别是迁移到远处，使这种文化现象出现些孤立的点或小区，其与原文化区在空间上</a:t>
              </a:r>
              <a:r>
                <a:rPr kumimoji="0" lang="zh-CN" altLang="en-US" sz="2000" b="1" i="0" u="none" strike="noStrike" kern="0" cap="none" spc="0" normalizeH="0" baseline="0" noProof="0" dirty="0">
                  <a:ln>
                    <a:noFill/>
                  </a:ln>
                  <a:solidFill>
                    <a:srgbClr val="FF0000"/>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不连续</a:t>
              </a: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p:txBody>
        </p:sp>
      </p:grpSp>
      <p:sp>
        <p:nvSpPr>
          <p:cNvPr id="8" name="文本框 7"/>
          <p:cNvSpPr txBox="1"/>
          <p:nvPr/>
        </p:nvSpPr>
        <p:spPr>
          <a:xfrm>
            <a:off x="251460" y="188595"/>
            <a:ext cx="793750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二、文化的时间现象</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扩散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nvSpPr>
        <p:spPr>
          <a:xfrm>
            <a:off x="539750" y="3497580"/>
            <a:ext cx="523240" cy="521970"/>
          </a:xfrm>
          <a:prstGeom prst="rect">
            <a:avLst/>
          </a:prstGeom>
          <a:noFill/>
        </p:spPr>
        <p:txBody>
          <a:bodyPr wrap="square" rtlCol="0" anchor="t">
            <a:spAutoFit/>
          </a:bodyPr>
          <a:p>
            <a:r>
              <a:rPr lang="en-US" altLang="zh-CN" sz="2800" b="1" dirty="0">
                <a:solidFill>
                  <a:srgbClr val="FF0000"/>
                </a:solidFill>
                <a:latin typeface="微软雅黑" panose="020B0503020204020204" charset="-122"/>
                <a:ea typeface="微软雅黑" panose="020B0503020204020204" charset="-122"/>
                <a:cs typeface="阿里巴巴普惠体 H" panose="00020600040101010101" pitchFamily="18" charset="-122"/>
                <a:sym typeface="+mn-lt"/>
              </a:rPr>
              <a:t>B</a:t>
            </a:r>
            <a:endParaRPr lang="en-US" altLang="zh-CN" sz="2800" b="1" dirty="0">
              <a:solidFill>
                <a:srgbClr val="FF0000"/>
              </a:solidFill>
              <a:latin typeface="微软雅黑" panose="020B0503020204020204" charset="-122"/>
              <a:ea typeface="微软雅黑" panose="020B0503020204020204" charset="-122"/>
              <a:cs typeface="阿里巴巴普惠体 H" panose="00020600040101010101" pitchFamily="18"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ppt_x"/>
                                          </p:val>
                                        </p:tav>
                                        <p:tav tm="100000">
                                          <p:val>
                                            <p:strVal val="#ppt_x"/>
                                          </p:val>
                                        </p:tav>
                                      </p:tavLst>
                                    </p:anim>
                                    <p:anim calcmode="lin" valueType="num">
                                      <p:cBhvr additive="base">
                                        <p:cTn id="8" dur="1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500" fill="hold"/>
                                        <p:tgtEl>
                                          <p:spTgt spid="27"/>
                                        </p:tgtEl>
                                        <p:attrNameLst>
                                          <p:attrName>ppt_x</p:attrName>
                                        </p:attrNameLst>
                                      </p:cBhvr>
                                      <p:tavLst>
                                        <p:tav tm="0">
                                          <p:val>
                                            <p:strVal val="#ppt_x"/>
                                          </p:val>
                                        </p:tav>
                                        <p:tav tm="100000">
                                          <p:val>
                                            <p:strVal val="#ppt_x"/>
                                          </p:val>
                                        </p:tav>
                                      </p:tavLst>
                                    </p:anim>
                                    <p:anim calcmode="lin" valueType="num">
                                      <p:cBhvr additive="base">
                                        <p:cTn id="13" dur="1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26" name="组合 25"/>
          <p:cNvGrpSpPr/>
          <p:nvPr/>
        </p:nvGrpSpPr>
        <p:grpSpPr>
          <a:xfrm>
            <a:off x="467043" y="1000679"/>
            <a:ext cx="8199755" cy="1978025"/>
            <a:chOff x="676572" y="1666336"/>
            <a:chExt cx="9542690" cy="2301981"/>
          </a:xfrm>
        </p:grpSpPr>
        <p:grpSp>
          <p:nvGrpSpPr>
            <p:cNvPr id="23" name="组合 22"/>
            <p:cNvGrpSpPr/>
            <p:nvPr/>
          </p:nvGrpSpPr>
          <p:grpSpPr>
            <a:xfrm>
              <a:off x="721651" y="1666336"/>
              <a:ext cx="2780852" cy="1004299"/>
              <a:chOff x="817246" y="1780636"/>
              <a:chExt cx="2780852" cy="1004299"/>
            </a:xfrm>
          </p:grpSpPr>
          <p:grpSp>
            <p:nvGrpSpPr>
              <p:cNvPr id="20" name="组合 19"/>
              <p:cNvGrpSpPr/>
              <p:nvPr/>
            </p:nvGrpSpPr>
            <p:grpSpPr>
              <a:xfrm>
                <a:off x="817246" y="1780636"/>
                <a:ext cx="2156906" cy="725685"/>
                <a:chOff x="1229560" y="1828261"/>
                <a:chExt cx="2156906" cy="725685"/>
              </a:xfrm>
            </p:grpSpPr>
            <p:sp>
              <p:nvSpPr>
                <p:cNvPr id="9" name="任意多边形: 形状 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11" name="椭圆 10"/>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01</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22" name="文本框 21"/>
              <p:cNvSpPr txBox="1"/>
              <p:nvPr/>
            </p:nvSpPr>
            <p:spPr>
              <a:xfrm>
                <a:off x="1465348" y="1904788"/>
                <a:ext cx="2132750" cy="88014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接触扩散</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5" name="文本框 24"/>
            <p:cNvSpPr txBox="1"/>
            <p:nvPr/>
          </p:nvSpPr>
          <p:spPr>
            <a:xfrm>
              <a:off x="676572" y="2250145"/>
              <a:ext cx="9542690" cy="171817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又称传染扩散，指某种文化现象易于为接触者所接受，  几乎接触该文化现象的人，如同接触到易于传染的病菌一样，就自然地接受了这种文化现象，从而实现了其扩散。 </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p:txBody>
        </p:sp>
      </p:grpSp>
      <p:grpSp>
        <p:nvGrpSpPr>
          <p:cNvPr id="27" name="组合 26"/>
          <p:cNvGrpSpPr/>
          <p:nvPr/>
        </p:nvGrpSpPr>
        <p:grpSpPr>
          <a:xfrm>
            <a:off x="467043" y="2998691"/>
            <a:ext cx="8336915" cy="1591310"/>
            <a:chOff x="721651" y="1666336"/>
            <a:chExt cx="9702314" cy="1851931"/>
          </a:xfrm>
        </p:grpSpPr>
        <p:grpSp>
          <p:nvGrpSpPr>
            <p:cNvPr id="28" name="组合 27"/>
            <p:cNvGrpSpPr/>
            <p:nvPr/>
          </p:nvGrpSpPr>
          <p:grpSpPr>
            <a:xfrm>
              <a:off x="721651" y="1666336"/>
              <a:ext cx="2363318" cy="725685"/>
              <a:chOff x="817246" y="1780636"/>
              <a:chExt cx="2363318" cy="725685"/>
            </a:xfrm>
          </p:grpSpPr>
          <p:grpSp>
            <p:nvGrpSpPr>
              <p:cNvPr id="30" name="组合 29"/>
              <p:cNvGrpSpPr/>
              <p:nvPr/>
            </p:nvGrpSpPr>
            <p:grpSpPr>
              <a:xfrm>
                <a:off x="817246" y="1780636"/>
                <a:ext cx="2156906" cy="725685"/>
                <a:chOff x="1229560" y="1828261"/>
                <a:chExt cx="2156906" cy="725685"/>
              </a:xfrm>
            </p:grpSpPr>
            <p:sp>
              <p:nvSpPr>
                <p:cNvPr id="32" name="任意多边形: 形状 31"/>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3" name="椭圆 32"/>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02</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1" name="文本框 30"/>
              <p:cNvSpPr txBox="1"/>
              <p:nvPr/>
            </p:nvSpPr>
            <p:spPr>
              <a:xfrm>
                <a:off x="1465348" y="1904788"/>
                <a:ext cx="1715216"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等级</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扩散</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9" name="文本框 28"/>
            <p:cNvSpPr txBox="1"/>
            <p:nvPr/>
          </p:nvSpPr>
          <p:spPr>
            <a:xfrm>
              <a:off x="766730" y="2337347"/>
              <a:ext cx="9657235" cy="118092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指该文化现象的传播，或接受该文化现象的人，在空间上或人群等方面，有一种等级现象。</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p:txBody>
        </p:sp>
      </p:grpSp>
      <p:grpSp>
        <p:nvGrpSpPr>
          <p:cNvPr id="34" name="组合 33"/>
          <p:cNvGrpSpPr/>
          <p:nvPr/>
        </p:nvGrpSpPr>
        <p:grpSpPr>
          <a:xfrm>
            <a:off x="467043" y="4752228"/>
            <a:ext cx="8237855" cy="1646555"/>
            <a:chOff x="721651" y="1666336"/>
            <a:chExt cx="9587030" cy="1916224"/>
          </a:xfrm>
        </p:grpSpPr>
        <p:grpSp>
          <p:nvGrpSpPr>
            <p:cNvPr id="35" name="组合 34"/>
            <p:cNvGrpSpPr/>
            <p:nvPr/>
          </p:nvGrpSpPr>
          <p:grpSpPr>
            <a:xfrm>
              <a:off x="721651" y="1666336"/>
              <a:ext cx="2371447" cy="725685"/>
              <a:chOff x="817246" y="1780636"/>
              <a:chExt cx="2371447" cy="725685"/>
            </a:xfrm>
          </p:grpSpPr>
          <p:grpSp>
            <p:nvGrpSpPr>
              <p:cNvPr id="37" name="组合 36"/>
              <p:cNvGrpSpPr/>
              <p:nvPr/>
            </p:nvGrpSpPr>
            <p:grpSpPr>
              <a:xfrm>
                <a:off x="817246" y="1780636"/>
                <a:ext cx="2156906" cy="725685"/>
                <a:chOff x="1229560" y="1828261"/>
                <a:chExt cx="2156906" cy="725685"/>
              </a:xfrm>
            </p:grpSpPr>
            <p:sp>
              <p:nvSpPr>
                <p:cNvPr id="39" name="任意多边形: 形状 38"/>
                <p:cNvSpPr/>
                <p:nvPr/>
              </p:nvSpPr>
              <p:spPr>
                <a:xfrm>
                  <a:off x="1384415" y="1837786"/>
                  <a:ext cx="2002051" cy="71616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40" name="椭圆 39"/>
                <p:cNvSpPr/>
                <p:nvPr/>
              </p:nvSpPr>
              <p:spPr>
                <a:xfrm>
                  <a:off x="1229560" y="1828261"/>
                  <a:ext cx="648000" cy="648000"/>
                </a:xfrm>
                <a:prstGeom prst="ellipse">
                  <a:avLst/>
                </a:prstGeom>
                <a:solidFill>
                  <a:srgbClr val="FF910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rPr>
                    <a:t>03</a:t>
                  </a:r>
                  <a:endParaRPr lang="zh-CN" altLang="en-US" sz="1200" dirty="0">
                    <a:solidFill>
                      <a:schemeClr val="lt1"/>
                    </a:solidFill>
                    <a:latin typeface="思源宋体 CN Heavy" panose="02020900000000000000" pitchFamily="18" charset="-122"/>
                    <a:ea typeface="思源宋体 CN Heavy" panose="02020900000000000000" pitchFamily="18" charset="-122"/>
                    <a:cs typeface="阿里巴巴普惠体 H" panose="00020600040101010101" pitchFamily="18" charset="-122"/>
                    <a:sym typeface="+mn-lt"/>
                  </a:endParaRPr>
                </a:p>
              </p:txBody>
            </p:sp>
          </p:grpSp>
          <p:sp>
            <p:nvSpPr>
              <p:cNvPr id="38" name="文本框 37"/>
              <p:cNvSpPr txBox="1"/>
              <p:nvPr/>
            </p:nvSpPr>
            <p:spPr>
              <a:xfrm>
                <a:off x="1465348" y="1904788"/>
                <a:ext cx="1723345" cy="46409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刺激</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扩散</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36" name="文本框 35"/>
            <p:cNvSpPr txBox="1"/>
            <p:nvPr/>
          </p:nvSpPr>
          <p:spPr>
            <a:xfrm>
              <a:off x="721651" y="2401640"/>
              <a:ext cx="9587030" cy="1180920"/>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指某种文化现象，受某种原因无法在另一地存在，不得不将原文化现象做某种程度改变，使其得以在当地存在，得到传播。</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p:txBody>
        </p:sp>
      </p:grpSp>
      <p:sp>
        <p:nvSpPr>
          <p:cNvPr id="8" name="文本框 7"/>
          <p:cNvSpPr txBox="1"/>
          <p:nvPr/>
        </p:nvSpPr>
        <p:spPr>
          <a:xfrm>
            <a:off x="251460" y="188595"/>
            <a:ext cx="793750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扩</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展扩散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ppt_x"/>
                                          </p:val>
                                        </p:tav>
                                        <p:tav tm="100000">
                                          <p:val>
                                            <p:strVal val="#ppt_x"/>
                                          </p:val>
                                        </p:tav>
                                      </p:tavLst>
                                    </p:anim>
                                    <p:anim calcmode="lin" valueType="num">
                                      <p:cBhvr additive="base">
                                        <p:cTn id="8" dur="1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500" fill="hold"/>
                                        <p:tgtEl>
                                          <p:spTgt spid="27"/>
                                        </p:tgtEl>
                                        <p:attrNameLst>
                                          <p:attrName>ppt_x</p:attrName>
                                        </p:attrNameLst>
                                      </p:cBhvr>
                                      <p:tavLst>
                                        <p:tav tm="0">
                                          <p:val>
                                            <p:strVal val="#ppt_x"/>
                                          </p:val>
                                        </p:tav>
                                        <p:tav tm="100000">
                                          <p:val>
                                            <p:strVal val="#ppt_x"/>
                                          </p:val>
                                        </p:tav>
                                      </p:tavLst>
                                    </p:anim>
                                    <p:anim calcmode="lin" valueType="num">
                                      <p:cBhvr additive="base">
                                        <p:cTn id="13" dur="1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500" fill="hold"/>
                                        <p:tgtEl>
                                          <p:spTgt spid="34"/>
                                        </p:tgtEl>
                                        <p:attrNameLst>
                                          <p:attrName>ppt_x</p:attrName>
                                        </p:attrNameLst>
                                      </p:cBhvr>
                                      <p:tavLst>
                                        <p:tav tm="0">
                                          <p:val>
                                            <p:strVal val="#ppt_x"/>
                                          </p:val>
                                        </p:tav>
                                        <p:tav tm="100000">
                                          <p:val>
                                            <p:strVal val="#ppt_x"/>
                                          </p:val>
                                        </p:tav>
                                      </p:tavLst>
                                    </p:anim>
                                    <p:anim calcmode="lin" valueType="num">
                                      <p:cBhvr additive="base">
                                        <p:cTn id="18" dur="1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26" name="组合 25"/>
          <p:cNvGrpSpPr/>
          <p:nvPr/>
        </p:nvGrpSpPr>
        <p:grpSpPr>
          <a:xfrm>
            <a:off x="467043" y="1008864"/>
            <a:ext cx="8199755" cy="1046551"/>
            <a:chOff x="676572" y="1675861"/>
            <a:chExt cx="9542690" cy="1217952"/>
          </a:xfrm>
        </p:grpSpPr>
        <p:grpSp>
          <p:nvGrpSpPr>
            <p:cNvPr id="23" name="组合 22"/>
            <p:cNvGrpSpPr/>
            <p:nvPr/>
          </p:nvGrpSpPr>
          <p:grpSpPr>
            <a:xfrm>
              <a:off x="721316" y="1675861"/>
              <a:ext cx="2991467" cy="994692"/>
              <a:chOff x="816911" y="1790161"/>
              <a:chExt cx="2991467" cy="994692"/>
            </a:xfrm>
          </p:grpSpPr>
          <p:sp>
            <p:nvSpPr>
              <p:cNvPr id="9" name="任意多边形: 形状 8"/>
              <p:cNvSpPr/>
              <p:nvPr/>
            </p:nvSpPr>
            <p:spPr>
              <a:xfrm>
                <a:off x="972101" y="1790161"/>
                <a:ext cx="2836277" cy="71609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22" name="文本框 21"/>
              <p:cNvSpPr txBox="1"/>
              <p:nvPr/>
            </p:nvSpPr>
            <p:spPr>
              <a:xfrm>
                <a:off x="816911" y="1904706"/>
                <a:ext cx="2780852" cy="88014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核心</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观点</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5" name="文本框 24"/>
            <p:cNvSpPr txBox="1"/>
            <p:nvPr/>
          </p:nvSpPr>
          <p:spPr>
            <a:xfrm>
              <a:off x="676572" y="2250145"/>
              <a:ext cx="9542690" cy="6436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rPr>
                <a:t>文化的发展与生物一样离不开其所在的环境。 </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华文楷体" panose="02010600040101010101" charset="-122"/>
                <a:sym typeface="思源黑体 CN Bold" panose="020B0800000000000000" pitchFamily="34" charset="-122"/>
              </a:endParaRPr>
            </a:p>
          </p:txBody>
        </p:sp>
      </p:grpSp>
      <p:grpSp>
        <p:nvGrpSpPr>
          <p:cNvPr id="27" name="组合 26"/>
          <p:cNvGrpSpPr/>
          <p:nvPr/>
        </p:nvGrpSpPr>
        <p:grpSpPr>
          <a:xfrm>
            <a:off x="467390" y="2204871"/>
            <a:ext cx="8370223" cy="1266260"/>
            <a:chOff x="722055" y="742506"/>
            <a:chExt cx="9741077" cy="1473645"/>
          </a:xfrm>
        </p:grpSpPr>
        <p:grpSp>
          <p:nvGrpSpPr>
            <p:cNvPr id="28" name="组合 27"/>
            <p:cNvGrpSpPr/>
            <p:nvPr/>
          </p:nvGrpSpPr>
          <p:grpSpPr>
            <a:xfrm>
              <a:off x="722055" y="742506"/>
              <a:ext cx="3533153" cy="716090"/>
              <a:chOff x="817650" y="856806"/>
              <a:chExt cx="3533153" cy="716090"/>
            </a:xfrm>
          </p:grpSpPr>
          <p:sp>
            <p:nvSpPr>
              <p:cNvPr id="32" name="任意多边形: 形状 31"/>
              <p:cNvSpPr/>
              <p:nvPr/>
            </p:nvSpPr>
            <p:spPr>
              <a:xfrm>
                <a:off x="817650" y="856806"/>
                <a:ext cx="3074235" cy="71609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1" name="文本框 30"/>
              <p:cNvSpPr txBox="1"/>
              <p:nvPr/>
            </p:nvSpPr>
            <p:spPr>
              <a:xfrm>
                <a:off x="817650" y="935140"/>
                <a:ext cx="3533153" cy="37984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文化生态关系的</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类型</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29" name="文本框 28"/>
            <p:cNvSpPr txBox="1"/>
            <p:nvPr/>
          </p:nvSpPr>
          <p:spPr>
            <a:xfrm>
              <a:off x="805897" y="1572483"/>
              <a:ext cx="9657235" cy="6436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直链型、网络型、社会型、和谐型</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p:txBody>
        </p:sp>
      </p:grpSp>
      <p:grpSp>
        <p:nvGrpSpPr>
          <p:cNvPr id="34" name="组合 33"/>
          <p:cNvGrpSpPr/>
          <p:nvPr/>
        </p:nvGrpSpPr>
        <p:grpSpPr>
          <a:xfrm>
            <a:off x="468026" y="3568517"/>
            <a:ext cx="8274972" cy="2590235"/>
            <a:chOff x="722795" y="288760"/>
            <a:chExt cx="9630226" cy="3014458"/>
          </a:xfrm>
        </p:grpSpPr>
        <p:grpSp>
          <p:nvGrpSpPr>
            <p:cNvPr id="35" name="组合 34"/>
            <p:cNvGrpSpPr/>
            <p:nvPr/>
          </p:nvGrpSpPr>
          <p:grpSpPr>
            <a:xfrm>
              <a:off x="722795" y="288760"/>
              <a:ext cx="3224251" cy="716090"/>
              <a:chOff x="818390" y="403060"/>
              <a:chExt cx="3224251" cy="716090"/>
            </a:xfrm>
          </p:grpSpPr>
          <p:sp>
            <p:nvSpPr>
              <p:cNvPr id="39" name="任意多边形: 形状 38"/>
              <p:cNvSpPr/>
              <p:nvPr/>
            </p:nvSpPr>
            <p:spPr>
              <a:xfrm>
                <a:off x="861991" y="403060"/>
                <a:ext cx="3180650" cy="716090"/>
              </a:xfrm>
              <a:custGeom>
                <a:avLst/>
                <a:gdLst>
                  <a:gd name="connsiteX0" fmla="*/ 0 w 4413518"/>
                  <a:gd name="connsiteY0" fmla="*/ 638307 h 1463282"/>
                  <a:gd name="connsiteX1" fmla="*/ 0 w 4413518"/>
                  <a:gd name="connsiteY1" fmla="*/ 638307 h 1463282"/>
                  <a:gd name="connsiteX2" fmla="*/ 0 w 4413518"/>
                  <a:gd name="connsiteY2" fmla="*/ 638308 h 1463282"/>
                  <a:gd name="connsiteX3" fmla="*/ 638308 w 4413518"/>
                  <a:gd name="connsiteY3" fmla="*/ 0 h 1463282"/>
                  <a:gd name="connsiteX4" fmla="*/ 3775210 w 4413518"/>
                  <a:gd name="connsiteY4" fmla="*/ 0 h 1463282"/>
                  <a:gd name="connsiteX5" fmla="*/ 4413518 w 4413518"/>
                  <a:gd name="connsiteY5" fmla="*/ 638308 h 1463282"/>
                  <a:gd name="connsiteX6" fmla="*/ 4413517 w 4413518"/>
                  <a:gd name="connsiteY6" fmla="*/ 638308 h 1463282"/>
                  <a:gd name="connsiteX7" fmla="*/ 4132093 w 4413518"/>
                  <a:gd name="connsiteY7" fmla="*/ 1167603 h 1463282"/>
                  <a:gd name="connsiteX8" fmla="*/ 4065269 w 4413518"/>
                  <a:gd name="connsiteY8" fmla="*/ 1203874 h 1463282"/>
                  <a:gd name="connsiteX9" fmla="*/ 4119881 w 4413518"/>
                  <a:gd name="connsiteY9" fmla="*/ 1463282 h 1463282"/>
                  <a:gd name="connsiteX10" fmla="*/ 3718143 w 4413518"/>
                  <a:gd name="connsiteY10" fmla="*/ 1276616 h 1463282"/>
                  <a:gd name="connsiteX11" fmla="*/ 638308 w 4413518"/>
                  <a:gd name="connsiteY11" fmla="*/ 1276615 h 1463282"/>
                  <a:gd name="connsiteX12" fmla="*/ 12968 w 4413518"/>
                  <a:gd name="connsiteY12" fmla="*/ 766948 h 1463282"/>
                  <a:gd name="connsiteX13" fmla="*/ 0 w 4413518"/>
                  <a:gd name="connsiteY13" fmla="*/ 638307 h 1463282"/>
                  <a:gd name="connsiteX14" fmla="*/ 12968 w 4413518"/>
                  <a:gd name="connsiteY14" fmla="*/ 509667 h 1463282"/>
                  <a:gd name="connsiteX15" fmla="*/ 638308 w 4413518"/>
                  <a:gd name="connsiteY15" fmla="*/ 0 h 146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3518" h="1463282">
                    <a:moveTo>
                      <a:pt x="0" y="638307"/>
                    </a:moveTo>
                    <a:lnTo>
                      <a:pt x="0" y="638307"/>
                    </a:lnTo>
                    <a:lnTo>
                      <a:pt x="0" y="638308"/>
                    </a:lnTo>
                    <a:close/>
                    <a:moveTo>
                      <a:pt x="638308" y="0"/>
                    </a:moveTo>
                    <a:lnTo>
                      <a:pt x="3775210" y="0"/>
                    </a:lnTo>
                    <a:cubicBezTo>
                      <a:pt x="4127738" y="0"/>
                      <a:pt x="4413518" y="285780"/>
                      <a:pt x="4413518" y="638308"/>
                    </a:cubicBezTo>
                    <a:lnTo>
                      <a:pt x="4413517" y="638308"/>
                    </a:lnTo>
                    <a:cubicBezTo>
                      <a:pt x="4413517" y="858638"/>
                      <a:pt x="4301884" y="1052895"/>
                      <a:pt x="4132093" y="1167603"/>
                    </a:cubicBezTo>
                    <a:lnTo>
                      <a:pt x="4065269" y="1203874"/>
                    </a:lnTo>
                    <a:lnTo>
                      <a:pt x="4119881" y="1463282"/>
                    </a:lnTo>
                    <a:lnTo>
                      <a:pt x="3718143" y="1276616"/>
                    </a:lnTo>
                    <a:lnTo>
                      <a:pt x="638308" y="1276615"/>
                    </a:lnTo>
                    <a:cubicBezTo>
                      <a:pt x="329846" y="1276615"/>
                      <a:pt x="72488" y="1057815"/>
                      <a:pt x="12968" y="766948"/>
                    </a:cubicBezTo>
                    <a:lnTo>
                      <a:pt x="0" y="638307"/>
                    </a:lnTo>
                    <a:lnTo>
                      <a:pt x="12968" y="509667"/>
                    </a:lnTo>
                    <a:cubicBezTo>
                      <a:pt x="72488" y="218800"/>
                      <a:pt x="329846" y="0"/>
                      <a:pt x="638308" y="0"/>
                    </a:cubicBezTo>
                    <a:close/>
                  </a:path>
                </a:pathLst>
              </a:custGeom>
              <a:solidFill>
                <a:srgbClr val="12B789"/>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ea"/>
                  <a:sym typeface="+mn-lt"/>
                </a:endParaRPr>
              </a:p>
            </p:txBody>
          </p:sp>
          <p:sp>
            <p:nvSpPr>
              <p:cNvPr id="38" name="文本框 37"/>
              <p:cNvSpPr txBox="1"/>
              <p:nvPr/>
            </p:nvSpPr>
            <p:spPr>
              <a:xfrm>
                <a:off x="818390" y="491740"/>
                <a:ext cx="3175477" cy="3678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文化与地理环境的</a:t>
                </a:r>
                <a:r>
                  <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关系</a:t>
                </a:r>
                <a:endParaRPr kumimoji="0" lang="zh-CN" altLang="en-US" sz="20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36" name="文本框 35"/>
            <p:cNvSpPr txBox="1"/>
            <p:nvPr/>
          </p:nvSpPr>
          <p:spPr>
            <a:xfrm>
              <a:off x="765991" y="1047794"/>
              <a:ext cx="9587030" cy="2255424"/>
            </a:xfrm>
            <a:prstGeom prst="rect">
              <a:avLst/>
            </a:prstGeom>
            <a:noFill/>
          </p:spPr>
          <p:txBody>
            <a:bodyPr wrap="square">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    1、地理环境为文化形成提供了基础条件</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    2、环境条件对文化发展的影响——加速或延缓</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    3、环境条件差异性的影响</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rPr>
                <a:t>    4、人类文化改变自然面貌，形成文化景观</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华文楷体" panose="02010600040101010101" charset="-122"/>
                <a:ea typeface="华文楷体" panose="02010600040101010101" charset="-122"/>
                <a:cs typeface="+mn-ea"/>
                <a:sym typeface="思源黑体 CN Bold" panose="020B0800000000000000" pitchFamily="34" charset="-122"/>
              </a:endParaRPr>
            </a:p>
          </p:txBody>
        </p:sp>
      </p:grpSp>
      <p:sp>
        <p:nvSpPr>
          <p:cNvPr id="2" name="文本框 1"/>
          <p:cNvSpPr txBox="1"/>
          <p:nvPr>
            <p:custDataLst>
              <p:tags r:id="rId3"/>
            </p:custDataLst>
          </p:nvPr>
        </p:nvSpPr>
        <p:spPr>
          <a:xfrm>
            <a:off x="251460" y="188595"/>
            <a:ext cx="8829675"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三、文化生态学</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文化与环境的</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关系</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ppt_x"/>
                                          </p:val>
                                        </p:tav>
                                        <p:tav tm="100000">
                                          <p:val>
                                            <p:strVal val="#ppt_x"/>
                                          </p:val>
                                        </p:tav>
                                      </p:tavLst>
                                    </p:anim>
                                    <p:anim calcmode="lin" valueType="num">
                                      <p:cBhvr additive="base">
                                        <p:cTn id="8" dur="1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500" fill="hold"/>
                                        <p:tgtEl>
                                          <p:spTgt spid="27"/>
                                        </p:tgtEl>
                                        <p:attrNameLst>
                                          <p:attrName>ppt_x</p:attrName>
                                        </p:attrNameLst>
                                      </p:cBhvr>
                                      <p:tavLst>
                                        <p:tav tm="0">
                                          <p:val>
                                            <p:strVal val="#ppt_x"/>
                                          </p:val>
                                        </p:tav>
                                        <p:tav tm="100000">
                                          <p:val>
                                            <p:strVal val="#ppt_x"/>
                                          </p:val>
                                        </p:tav>
                                      </p:tavLst>
                                    </p:anim>
                                    <p:anim calcmode="lin" valueType="num">
                                      <p:cBhvr additive="base">
                                        <p:cTn id="13" dur="1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500" fill="hold"/>
                                        <p:tgtEl>
                                          <p:spTgt spid="34"/>
                                        </p:tgtEl>
                                        <p:attrNameLst>
                                          <p:attrName>ppt_x</p:attrName>
                                        </p:attrNameLst>
                                      </p:cBhvr>
                                      <p:tavLst>
                                        <p:tav tm="0">
                                          <p:val>
                                            <p:strVal val="#ppt_x"/>
                                          </p:val>
                                        </p:tav>
                                        <p:tav tm="100000">
                                          <p:val>
                                            <p:strVal val="#ppt_x"/>
                                          </p:val>
                                        </p:tav>
                                      </p:tavLst>
                                    </p:anim>
                                    <p:anim calcmode="lin" valueType="num">
                                      <p:cBhvr additive="base">
                                        <p:cTn id="18" dur="1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文本框 7"/>
          <p:cNvSpPr txBox="1"/>
          <p:nvPr/>
        </p:nvSpPr>
        <p:spPr>
          <a:xfrm>
            <a:off x="251460" y="188595"/>
            <a:ext cx="8829675"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a:t>
            </a:r>
            <a:r>
              <a:rPr kumimoji="0"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文化整合——文化各特质之间的协调</a:t>
            </a:r>
            <a:endParaRPr kumimoji="0"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3555" name="文本占位符 15362"/>
          <p:cNvSpPr>
            <a:spLocks noGrp="1"/>
          </p:cNvSpPr>
          <p:nvPr>
            <p:custDataLst>
              <p:tags r:id="rId3"/>
            </p:custDataLst>
          </p:nvPr>
        </p:nvSpPr>
        <p:spPr>
          <a:xfrm>
            <a:off x="395605" y="1104900"/>
            <a:ext cx="7772400" cy="46482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indent="711200" eaLnBrk="1" hangingPunct="1">
              <a:lnSpc>
                <a:spcPct val="120000"/>
              </a:lnSpc>
              <a:spcBef>
                <a:spcPts val="0"/>
              </a:spcBef>
              <a:buNone/>
              <a:extLst>
                <a:ext uri="{35155182-B16C-46BC-9424-99874614C6A1}">
                  <wpsdc:indentchars xmlns:wpsdc="http://www.wps.cn/officeDocument/2017/drawingmlCustomData" val="200" checksum="3773799597"/>
                </a:ext>
              </a:extLst>
            </a:pPr>
            <a:r>
              <a:rPr lang="zh-CN" altLang="en-US" sz="2800" dirty="0">
                <a:latin typeface="华文楷体" panose="02010600040101010101" charset="-122"/>
                <a:ea typeface="华文楷体" panose="02010600040101010101" charset="-122"/>
                <a:cs typeface="华文楷体" panose="02010600040101010101" charset="-122"/>
              </a:rPr>
              <a:t>在一个文化系统内，各文化层次，各层次的文化特质在功能上形成协调，就是该文化系统实现了文化整合。</a:t>
            </a:r>
            <a:endParaRPr lang="zh-CN" altLang="en-US" sz="2800" dirty="0">
              <a:latin typeface="华文楷体" panose="02010600040101010101" charset="-122"/>
              <a:ea typeface="华文楷体" panose="02010600040101010101" charset="-122"/>
              <a:cs typeface="华文楷体" panose="02010600040101010101" charset="-122"/>
            </a:endParaRPr>
          </a:p>
          <a:p>
            <a:pPr indent="711200" eaLnBrk="1" hangingPunct="1">
              <a:lnSpc>
                <a:spcPct val="120000"/>
              </a:lnSpc>
              <a:spcBef>
                <a:spcPts val="0"/>
              </a:spcBef>
              <a:buNone/>
              <a:extLst>
                <a:ext uri="{35155182-B16C-46BC-9424-99874614C6A1}">
                  <wpsdc:indentchars xmlns:wpsdc="http://www.wps.cn/officeDocument/2017/drawingmlCustomData" val="200" checksum="3773799597"/>
                </a:ext>
              </a:extLst>
            </a:pPr>
            <a:r>
              <a:rPr lang="zh-CN" altLang="en-US" sz="2800" dirty="0">
                <a:latin typeface="华文楷体" panose="02010600040101010101" charset="-122"/>
                <a:ea typeface="华文楷体" panose="02010600040101010101" charset="-122"/>
                <a:cs typeface="华文楷体" panose="02010600040101010101" charset="-122"/>
              </a:rPr>
              <a:t>当一个国家、一个民族、一个社会，其文化系统实现整合，就可发挥文化上的正向功能作用。</a:t>
            </a:r>
            <a:endParaRPr lang="zh-CN" altLang="en-US" sz="2800" dirty="0">
              <a:latin typeface="华文楷体" panose="02010600040101010101" charset="-122"/>
              <a:ea typeface="华文楷体" panose="02010600040101010101" charset="-122"/>
              <a:cs typeface="华文楷体" panose="02010600040101010101" charset="-122"/>
            </a:endParaRPr>
          </a:p>
          <a:p>
            <a:pPr indent="711200" eaLnBrk="1" hangingPunct="1">
              <a:lnSpc>
                <a:spcPct val="120000"/>
              </a:lnSpc>
              <a:spcBef>
                <a:spcPts val="0"/>
              </a:spcBef>
              <a:buNone/>
              <a:extLst>
                <a:ext uri="{35155182-B16C-46BC-9424-99874614C6A1}">
                  <wpsdc:indentchars xmlns:wpsdc="http://www.wps.cn/officeDocument/2017/drawingmlCustomData" val="200" checksum="3773799597"/>
                </a:ext>
              </a:extLst>
            </a:pPr>
            <a:r>
              <a:rPr lang="zh-CN" altLang="en-US" sz="2800" dirty="0">
                <a:latin typeface="华文楷体" panose="02010600040101010101" charset="-122"/>
                <a:ea typeface="华文楷体" panose="02010600040101010101" charset="-122"/>
                <a:cs typeface="华文楷体" panose="02010600040101010101" charset="-122"/>
              </a:rPr>
              <a:t>社会或国家的改革，实际是在文化系统中消除其不协调的部分，扭转其负向功能，使之实现新的整合。</a:t>
            </a:r>
            <a:endParaRPr lang="zh-CN" altLang="en-US" sz="2800"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68580" y="1124585"/>
            <a:ext cx="897890" cy="359219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功能文化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4579" name="图片 2"/>
          <p:cNvPicPr>
            <a:picLocks noChangeAspect="1"/>
          </p:cNvPicPr>
          <p:nvPr>
            <p:custDataLst>
              <p:tags r:id="rId3"/>
            </p:custDataLst>
          </p:nvPr>
        </p:nvPicPr>
        <p:blipFill>
          <a:blip r:embed="rId4"/>
          <a:stretch>
            <a:fillRect/>
          </a:stretch>
        </p:blipFill>
        <p:spPr>
          <a:xfrm>
            <a:off x="-84137" y="0"/>
            <a:ext cx="4759325" cy="4197350"/>
          </a:xfrm>
          <a:prstGeom prst="rect">
            <a:avLst/>
          </a:prstGeom>
          <a:noFill/>
          <a:ln w="9525">
            <a:noFill/>
          </a:ln>
        </p:spPr>
      </p:pic>
      <p:pic>
        <p:nvPicPr>
          <p:cNvPr id="24581" name="图片 5"/>
          <p:cNvPicPr>
            <a:picLocks noChangeAspect="1"/>
          </p:cNvPicPr>
          <p:nvPr>
            <p:custDataLst>
              <p:tags r:id="rId5"/>
            </p:custDataLst>
          </p:nvPr>
        </p:nvPicPr>
        <p:blipFill>
          <a:blip r:embed="rId6"/>
          <a:stretch>
            <a:fillRect/>
          </a:stretch>
        </p:blipFill>
        <p:spPr>
          <a:xfrm>
            <a:off x="296863" y="4229100"/>
            <a:ext cx="3800475" cy="2628900"/>
          </a:xfrm>
          <a:prstGeom prst="rect">
            <a:avLst/>
          </a:prstGeom>
          <a:noFill/>
          <a:ln w="9525">
            <a:noFill/>
          </a:ln>
        </p:spPr>
      </p:pic>
      <p:pic>
        <p:nvPicPr>
          <p:cNvPr id="24580" name="图片 4"/>
          <p:cNvPicPr>
            <a:picLocks noChangeAspect="1"/>
          </p:cNvPicPr>
          <p:nvPr>
            <p:custDataLst>
              <p:tags r:id="rId7"/>
            </p:custDataLst>
          </p:nvPr>
        </p:nvPicPr>
        <p:blipFill>
          <a:blip r:embed="rId8"/>
          <a:stretch>
            <a:fillRect/>
          </a:stretch>
        </p:blipFill>
        <p:spPr>
          <a:xfrm>
            <a:off x="4676775" y="0"/>
            <a:ext cx="4591050" cy="6858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五、文化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景观</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endParaRPr lang="zh-CN" altLang="en-US" sz="2100" b="1" dirty="0">
              <a:ea typeface="楷体_GB2312" pitchFamily="49" charset="-122"/>
              <a:sym typeface="+mn-ea"/>
            </a:endParaRPr>
          </a:p>
        </p:txBody>
      </p:sp>
      <p:sp>
        <p:nvSpPr>
          <p:cNvPr id="12291" name="文本占位符 12290"/>
          <p:cNvSpPr>
            <a:spLocks noGrp="1"/>
          </p:cNvSpPr>
          <p:nvPr>
            <p:custDataLst>
              <p:tags r:id="rId2"/>
            </p:custDataLst>
          </p:nvPr>
        </p:nvSpPr>
        <p:spPr>
          <a:xfrm>
            <a:off x="1907540" y="1412240"/>
            <a:ext cx="5447030"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r>
              <a:rPr lang="zh-CN" altLang="en-US" sz="3600" dirty="0">
                <a:solidFill>
                  <a:srgbClr val="FF0000"/>
                </a:solidFill>
                <a:ea typeface="华文行楷" panose="02010800040101010101" pitchFamily="2" charset="-122"/>
              </a:rPr>
              <a:t>文化景观</a:t>
            </a:r>
            <a:r>
              <a:rPr lang="en-US" altLang="zh-CN" sz="3600" dirty="0">
                <a:solidFill>
                  <a:srgbClr val="FF0000"/>
                </a:solidFill>
                <a:ea typeface="华文行楷" panose="02010800040101010101" pitchFamily="2" charset="-122"/>
              </a:rPr>
              <a:t> </a:t>
            </a:r>
            <a:r>
              <a:rPr lang="zh-CN" altLang="en-US" sz="3600" dirty="0">
                <a:solidFill>
                  <a:srgbClr val="FF0000"/>
                </a:solidFill>
                <a:ea typeface="华文行楷" panose="02010800040101010101" pitchFamily="2" charset="-122"/>
              </a:rPr>
              <a:t>的概念</a:t>
            </a:r>
            <a:endParaRPr lang="zh-CN" altLang="en-US" sz="3600" dirty="0">
              <a:ea typeface="华文行楷" panose="02010800040101010101" pitchFamily="2" charset="-122"/>
            </a:endParaRPr>
          </a:p>
          <a:p>
            <a:pPr eaLnBrk="1" hangingPunct="1">
              <a:buNone/>
            </a:pPr>
            <a:endParaRPr lang="zh-CN" altLang="en-US" sz="3600" dirty="0">
              <a:ea typeface="华文行楷" panose="02010800040101010101" pitchFamily="2" charset="-122"/>
            </a:endParaRPr>
          </a:p>
          <a:p>
            <a:pPr eaLnBrk="1" hangingPunct="1"/>
            <a:r>
              <a:rPr lang="zh-CN" altLang="en-US" sz="3600" dirty="0">
                <a:solidFill>
                  <a:srgbClr val="FF0000"/>
                </a:solidFill>
                <a:ea typeface="华文行楷" panose="02010800040101010101" pitchFamily="2" charset="-122"/>
              </a:rPr>
              <a:t>文化景观的研究范围</a:t>
            </a:r>
            <a:endParaRPr lang="zh-CN" altLang="en-US" sz="3600" dirty="0">
              <a:solidFill>
                <a:srgbClr val="FF0000"/>
              </a:solidFill>
              <a:ea typeface="华文行楷" panose="02010800040101010101" pitchFamily="2" charset="-122"/>
            </a:endParaRPr>
          </a:p>
          <a:p>
            <a:pPr eaLnBrk="1" hangingPunct="1">
              <a:buNone/>
            </a:pPr>
            <a:endParaRPr lang="zh-CN" altLang="en-US" sz="3600" dirty="0">
              <a:ea typeface="华文行楷" panose="02010800040101010101" pitchFamily="2" charset="-122"/>
            </a:endParaRPr>
          </a:p>
          <a:p>
            <a:pPr eaLnBrk="1" hangingPunct="1"/>
            <a:endParaRPr lang="zh-CN" altLang="en-US" sz="3600" dirty="0">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文化景观</a:t>
            </a:r>
            <a:endPar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87450" y="1268730"/>
            <a:ext cx="7339965" cy="3905250"/>
          </a:xfrm>
          <a:prstGeom prst="rect">
            <a:avLst/>
          </a:prstGeom>
          <a:noFill/>
        </p:spPr>
        <p:txBody>
          <a:bodyPr wrap="square" rtlCol="0" anchor="t">
            <a:noAutofit/>
          </a:bodyPr>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今天在地球表面上的所有自然现象的综合体可以说都或多或少地都受到一定的人为作用的影响，完全纯的自然现象综合体是不存在的。</a:t>
            </a:r>
            <a:endParaRPr lang="zh-CN" altLang="en-US" sz="3200" dirty="0">
              <a:latin typeface="华文楷体" panose="02010600040101010101" charset="-122"/>
              <a:ea typeface="华文楷体" panose="02010600040101010101" charset="-122"/>
              <a:cs typeface="华文楷体" panose="02010600040101010101" charset="-122"/>
              <a:sym typeface="+mn-ea"/>
            </a:endParaRPr>
          </a:p>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  人文景观，亦称为文化景观（culture landscape），是居住于该地的某文化集团为满足其需要，利用自然界所提供的材料，在自然景观的基础上，叠加上自己所创造的文化产品。 </a:t>
            </a:r>
            <a:endParaRPr lang="zh-CN" altLang="en-US" sz="3200" dirty="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8675" name="图片 2"/>
          <p:cNvPicPr>
            <a:picLocks noChangeAspect="1"/>
          </p:cNvPicPr>
          <p:nvPr>
            <p:custDataLst>
              <p:tags r:id="rId3"/>
            </p:custDataLst>
          </p:nvPr>
        </p:nvPicPr>
        <p:blipFill>
          <a:blip r:embed="rId4"/>
          <a:stretch>
            <a:fillRect/>
          </a:stretch>
        </p:blipFill>
        <p:spPr>
          <a:xfrm>
            <a:off x="0" y="3530600"/>
            <a:ext cx="4991100" cy="3327400"/>
          </a:xfrm>
          <a:prstGeom prst="rect">
            <a:avLst/>
          </a:prstGeom>
          <a:noFill/>
          <a:ln w="9525">
            <a:noFill/>
          </a:ln>
        </p:spPr>
      </p:pic>
      <p:pic>
        <p:nvPicPr>
          <p:cNvPr id="28676" name="图片 3"/>
          <p:cNvPicPr>
            <a:picLocks noChangeAspect="1"/>
          </p:cNvPicPr>
          <p:nvPr>
            <p:custDataLst>
              <p:tags r:id="rId5"/>
            </p:custDataLst>
          </p:nvPr>
        </p:nvPicPr>
        <p:blipFill>
          <a:blip r:embed="rId6"/>
          <a:stretch>
            <a:fillRect/>
          </a:stretch>
        </p:blipFill>
        <p:spPr>
          <a:xfrm>
            <a:off x="4708525" y="3530600"/>
            <a:ext cx="4435475" cy="3327400"/>
          </a:xfrm>
          <a:prstGeom prst="rect">
            <a:avLst/>
          </a:prstGeom>
          <a:noFill/>
          <a:ln w="9525">
            <a:noFill/>
          </a:ln>
        </p:spPr>
      </p:pic>
      <p:pic>
        <p:nvPicPr>
          <p:cNvPr id="28677" name="图片 4"/>
          <p:cNvPicPr>
            <a:picLocks noChangeAspect="1"/>
          </p:cNvPicPr>
          <p:nvPr>
            <p:custDataLst>
              <p:tags r:id="rId7"/>
            </p:custDataLst>
          </p:nvPr>
        </p:nvPicPr>
        <p:blipFill>
          <a:blip r:embed="rId8"/>
          <a:stretch>
            <a:fillRect/>
          </a:stretch>
        </p:blipFill>
        <p:spPr>
          <a:xfrm>
            <a:off x="282575" y="0"/>
            <a:ext cx="3997325" cy="3556000"/>
          </a:xfrm>
          <a:prstGeom prst="rect">
            <a:avLst/>
          </a:prstGeom>
          <a:noFill/>
          <a:ln w="9525">
            <a:noFill/>
          </a:ln>
        </p:spPr>
      </p:pic>
      <p:pic>
        <p:nvPicPr>
          <p:cNvPr id="28678" name="图片 5"/>
          <p:cNvPicPr>
            <a:picLocks noChangeAspect="1"/>
          </p:cNvPicPr>
          <p:nvPr>
            <p:custDataLst>
              <p:tags r:id="rId9"/>
            </p:custDataLst>
          </p:nvPr>
        </p:nvPicPr>
        <p:blipFill>
          <a:blip r:embed="rId10"/>
          <a:stretch>
            <a:fillRect/>
          </a:stretch>
        </p:blipFill>
        <p:spPr>
          <a:xfrm>
            <a:off x="4410075" y="463550"/>
            <a:ext cx="4733925" cy="25241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835944" y="836136"/>
            <a:ext cx="7097078"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　人文地理学是研究地球表面人类活动或人与地理环境相互关系所形成的现象分布和变化规律的科学。本章首先详尽地介绍了Tery G．乔丹在其所写的教材 Human mosaic一书阐述的人文地理学研究的五大主题，具体包括人文事象的空间表征——文化区、文化的时间现象——文化扩散、文化与环境的关系——文化生态学、文化各特质之间的协调——文化整合以及文化景观，使我们理解之间的有机联系；然后在充分认识人文地理学理论多元性基础上，明确提出人地关系论是人文地理学的基本理论，并概括介绍了其他学科对人地关系的探讨和文化地理学的人地关系图式，人在人地关系中的作用与地位。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9699" name="内容占位符 2"/>
          <p:cNvPicPr>
            <a:picLocks noChangeAspect="1"/>
          </p:cNvPicPr>
          <p:nvPr>
            <p:custDataLst>
              <p:tags r:id="rId3"/>
            </p:custDataLst>
          </p:nvPr>
        </p:nvPicPr>
        <p:blipFill>
          <a:blip r:embed="rId4"/>
          <a:srcRect/>
          <a:stretch>
            <a:fillRect/>
          </a:stretch>
        </p:blipFill>
        <p:spPr>
          <a:xfrm>
            <a:off x="4249738" y="3440113"/>
            <a:ext cx="4513262" cy="2978150"/>
          </a:xfrm>
          <a:prstGeom prst="rect">
            <a:avLst/>
          </a:prstGeom>
          <a:noFill/>
          <a:ln w="9525">
            <a:noFill/>
          </a:ln>
        </p:spPr>
      </p:pic>
      <p:pic>
        <p:nvPicPr>
          <p:cNvPr id="29700" name="图片 3"/>
          <p:cNvPicPr>
            <a:picLocks noChangeAspect="1"/>
          </p:cNvPicPr>
          <p:nvPr>
            <p:custDataLst>
              <p:tags r:id="rId5"/>
            </p:custDataLst>
          </p:nvPr>
        </p:nvPicPr>
        <p:blipFill>
          <a:blip r:embed="rId6"/>
          <a:stretch>
            <a:fillRect/>
          </a:stretch>
        </p:blipFill>
        <p:spPr>
          <a:xfrm>
            <a:off x="4456113" y="0"/>
            <a:ext cx="4687887" cy="3121025"/>
          </a:xfrm>
          <a:prstGeom prst="rect">
            <a:avLst/>
          </a:prstGeom>
          <a:noFill/>
          <a:ln w="9525">
            <a:noFill/>
          </a:ln>
        </p:spPr>
      </p:pic>
      <p:pic>
        <p:nvPicPr>
          <p:cNvPr id="29701" name="图片 4"/>
          <p:cNvPicPr>
            <a:picLocks noChangeAspect="1"/>
          </p:cNvPicPr>
          <p:nvPr>
            <p:custDataLst>
              <p:tags r:id="rId7"/>
            </p:custDataLst>
          </p:nvPr>
        </p:nvPicPr>
        <p:blipFill>
          <a:blip r:embed="rId8"/>
          <a:stretch>
            <a:fillRect/>
          </a:stretch>
        </p:blipFill>
        <p:spPr>
          <a:xfrm>
            <a:off x="0" y="3473450"/>
            <a:ext cx="4754563" cy="2944813"/>
          </a:xfrm>
          <a:prstGeom prst="rect">
            <a:avLst/>
          </a:prstGeom>
          <a:noFill/>
          <a:ln w="9525">
            <a:noFill/>
          </a:ln>
        </p:spPr>
      </p:pic>
      <p:pic>
        <p:nvPicPr>
          <p:cNvPr id="29702" name="图片 5"/>
          <p:cNvPicPr>
            <a:picLocks noChangeAspect="1"/>
          </p:cNvPicPr>
          <p:nvPr>
            <p:custDataLst>
              <p:tags r:id="rId9"/>
            </p:custDataLst>
          </p:nvPr>
        </p:nvPicPr>
        <p:blipFill>
          <a:blip r:embed="rId10"/>
          <a:stretch>
            <a:fillRect/>
          </a:stretch>
        </p:blipFill>
        <p:spPr>
          <a:xfrm>
            <a:off x="0" y="25400"/>
            <a:ext cx="4338638" cy="341471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30723" name="内容占位符 2"/>
          <p:cNvPicPr>
            <a:picLocks noGrp="1" noChangeAspect="1"/>
          </p:cNvPicPr>
          <p:nvPr>
            <p:custDataLst>
              <p:tags r:id="rId3"/>
            </p:custDataLst>
          </p:nvPr>
        </p:nvPicPr>
        <p:blipFill>
          <a:blip r:embed="rId4"/>
          <a:srcRect/>
          <a:stretch>
            <a:fillRect/>
          </a:stretch>
        </p:blipFill>
        <p:spPr>
          <a:xfrm>
            <a:off x="4003675" y="3722688"/>
            <a:ext cx="4937125" cy="2986087"/>
          </a:xfrm>
          <a:prstGeom prst="rect">
            <a:avLst/>
          </a:prstGeom>
          <a:noFill/>
          <a:ln w="9525">
            <a:noFill/>
          </a:ln>
        </p:spPr>
      </p:pic>
      <p:pic>
        <p:nvPicPr>
          <p:cNvPr id="30724" name="图片 3"/>
          <p:cNvPicPr>
            <a:picLocks noChangeAspect="1"/>
          </p:cNvPicPr>
          <p:nvPr>
            <p:custDataLst>
              <p:tags r:id="rId5"/>
            </p:custDataLst>
          </p:nvPr>
        </p:nvPicPr>
        <p:blipFill>
          <a:blip r:embed="rId6"/>
          <a:stretch>
            <a:fillRect/>
          </a:stretch>
        </p:blipFill>
        <p:spPr>
          <a:xfrm>
            <a:off x="174625" y="158750"/>
            <a:ext cx="5380038" cy="3565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文化景观研究</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范围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345440" y="1268730"/>
            <a:ext cx="8181975" cy="3947160"/>
          </a:xfrm>
          <a:prstGeom prst="rect">
            <a:avLst/>
          </a:prstGeom>
          <a:noFill/>
        </p:spPr>
        <p:txBody>
          <a:bodyPr wrap="square" rtlCol="0" anchor="t">
            <a:noAutofit/>
          </a:bodyPr>
          <a:p>
            <a:pPr lvl="0" indent="609600">
              <a:lnSpc>
                <a:spcPct val="110000"/>
              </a:lnSpc>
              <a:spcBef>
                <a:spcPts val="0"/>
              </a:spcBef>
              <a:buFontTx/>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sym typeface="+mn-ea"/>
              </a:rPr>
              <a:t>对文化景观的研究主要集中在三个方面，即聚落型式、土地利用类型和建筑。</a:t>
            </a:r>
            <a:endParaRPr lang="zh-CN" altLang="en-US" sz="2400" dirty="0">
              <a:latin typeface="华文楷体" panose="02010600040101010101" charset="-122"/>
              <a:ea typeface="华文楷体" panose="02010600040101010101" charset="-122"/>
              <a:cs typeface="华文楷体" panose="02010600040101010101" charset="-122"/>
              <a:sym typeface="+mn-ea"/>
            </a:endParaRPr>
          </a:p>
          <a:p>
            <a:pPr lvl="0" indent="609600">
              <a:lnSpc>
                <a:spcPct val="110000"/>
              </a:lnSpc>
              <a:spcBef>
                <a:spcPts val="0"/>
              </a:spcBef>
              <a:buFontTx/>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sym typeface="+mn-ea"/>
              </a:rPr>
              <a:t> 研究聚落型式时，文化地理学者描述并解释当地居民建造的房屋、道路及其它建筑物布局的空间差异。</a:t>
            </a:r>
            <a:endParaRPr lang="zh-CN" altLang="en-US" sz="2400" dirty="0">
              <a:latin typeface="华文楷体" panose="02010600040101010101" charset="-122"/>
              <a:ea typeface="华文楷体" panose="02010600040101010101" charset="-122"/>
              <a:cs typeface="华文楷体" panose="02010600040101010101" charset="-122"/>
              <a:sym typeface="+mn-ea"/>
            </a:endParaRPr>
          </a:p>
          <a:p>
            <a:pPr lvl="0" indent="609600">
              <a:lnSpc>
                <a:spcPct val="110000"/>
              </a:lnSpc>
              <a:spcBef>
                <a:spcPts val="0"/>
              </a:spcBef>
              <a:buFontTx/>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sym typeface="+mn-ea"/>
              </a:rPr>
              <a:t>土地利用类型反映了人们划分土地的方式，人们把土地划分成经济用地和社会用地等。从全球来看，土地利用类型的地区差异极大，包括从综合经营的大农场，到仅有成百上千块相互隔离、规模很小土地的家庭经营农场，也包括美国郊区私人拥有的、用篱笆围起来的一块块土地、到城市的公共广场。</a:t>
            </a:r>
            <a:endParaRPr lang="zh-CN" altLang="en-US" sz="2400" dirty="0">
              <a:latin typeface="华文楷体" panose="02010600040101010101" charset="-122"/>
              <a:ea typeface="华文楷体" panose="02010600040101010101" charset="-122"/>
              <a:cs typeface="华文楷体" panose="02010600040101010101" charset="-122"/>
              <a:sym typeface="+mn-ea"/>
            </a:endParaRPr>
          </a:p>
          <a:p>
            <a:pPr lvl="0" indent="609600">
              <a:lnSpc>
                <a:spcPct val="110000"/>
              </a:lnSpc>
              <a:spcBef>
                <a:spcPts val="0"/>
              </a:spcBef>
              <a:buFontTx/>
              <a:buNone/>
              <a:extLst>
                <a:ext uri="{35155182-B16C-46BC-9424-99874614C6A1}">
                  <wpsdc:indentchars xmlns:wpsdc="http://www.wps.cn/officeDocument/2017/drawingmlCustomData" val="200" checksum="4158780845"/>
                </a:ext>
              </a:extLst>
            </a:pPr>
            <a:r>
              <a:rPr lang="zh-CN" altLang="en-US" sz="2400" dirty="0">
                <a:latin typeface="华文楷体" panose="02010600040101010101" charset="-122"/>
                <a:ea typeface="华文楷体" panose="02010600040101010101" charset="-122"/>
                <a:cs typeface="华文楷体" panose="02010600040101010101" charset="-122"/>
                <a:sym typeface="+mn-ea"/>
              </a:rPr>
              <a:t> 在文化景观中可以区分出两大类建筑，即民间建筑和职业建筑。  </a:t>
            </a:r>
            <a:endParaRPr lang="zh-CN" altLang="en-US" sz="2400" dirty="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第二节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人文地理学的基本</a:t>
              </a:r>
              <a:r>
                <a:rPr lang="zh-CN" altLang="en-US" sz="2800" b="1" dirty="0">
                  <a:solidFill>
                    <a:srgbClr val="1402BE"/>
                  </a:solidFill>
                  <a:ea typeface="隶书" panose="02010509060101010101" pitchFamily="49" charset="-122"/>
                  <a:sym typeface="+mn-ea"/>
                </a:rPr>
                <a:t>理论</a:t>
              </a:r>
              <a:endParaRPr lang="zh-CN" altLang="en-US"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107315" y="1196340"/>
            <a:ext cx="620585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一、人文地理学理论多元</a:t>
            </a:r>
            <a:r>
              <a:rPr lang="zh-CN" altLang="en-US" dirty="0">
                <a:solidFill>
                  <a:srgbClr val="FF0000"/>
                </a:solidFill>
                <a:latin typeface="华文行楷" panose="02010800040101010101" pitchFamily="2" charset="-122"/>
                <a:ea typeface="华文行楷" panose="02010800040101010101" pitchFamily="2" charset="-122"/>
              </a:rPr>
              <a:t>性</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二、人地关系</a:t>
            </a:r>
            <a:r>
              <a:rPr lang="zh-CN" altLang="en-US" dirty="0">
                <a:solidFill>
                  <a:srgbClr val="FF0000"/>
                </a:solidFill>
                <a:latin typeface="华文行楷" panose="02010800040101010101" pitchFamily="2" charset="-122"/>
                <a:ea typeface="华文行楷" panose="02010800040101010101" pitchFamily="2" charset="-122"/>
              </a:rPr>
              <a:t>论</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三、可持续发展</a:t>
            </a:r>
            <a:r>
              <a:rPr lang="zh-CN" altLang="en-US" dirty="0">
                <a:solidFill>
                  <a:srgbClr val="FF0000"/>
                </a:solidFill>
                <a:latin typeface="华文行楷" panose="02010800040101010101" pitchFamily="2" charset="-122"/>
                <a:ea typeface="华文行楷" panose="02010800040101010101" pitchFamily="2" charset="-122"/>
              </a:rPr>
              <a:t>论</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四、其他学科对人地关系的</a:t>
            </a:r>
            <a:r>
              <a:rPr lang="zh-CN" altLang="en-US" dirty="0">
                <a:solidFill>
                  <a:srgbClr val="FF0000"/>
                </a:solidFill>
                <a:latin typeface="华文行楷" panose="02010800040101010101" pitchFamily="2" charset="-122"/>
                <a:ea typeface="华文行楷" panose="02010800040101010101" pitchFamily="2" charset="-122"/>
              </a:rPr>
              <a:t>探讨</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五、文化地理学的人地关系图</a:t>
            </a:r>
            <a:r>
              <a:rPr lang="zh-CN" altLang="en-US" dirty="0">
                <a:solidFill>
                  <a:srgbClr val="FF0000"/>
                </a:solidFill>
                <a:latin typeface="华文行楷" panose="02010800040101010101" pitchFamily="2" charset="-122"/>
                <a:ea typeface="华文行楷" panose="02010800040101010101" pitchFamily="2" charset="-122"/>
              </a:rPr>
              <a:t>式</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5619750" y="1750060"/>
            <a:ext cx="3373120" cy="353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一、人文地理学理论多元</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性</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525145" y="1268730"/>
            <a:ext cx="7867650"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 有关人文地理学的理论有：区位论、行为论、文化景观论、人地关系论等。 </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严格说区位论是经济地理学和城市地理学核心理论，而不是人文地理学核心</a:t>
            </a:r>
            <a:r>
              <a:rPr lang="zh-CN" altLang="en-US" sz="2100" b="1" dirty="0">
                <a:ea typeface="楷体_GB2312" pitchFamily="49" charset="-122"/>
                <a:sym typeface="+mn-ea"/>
              </a:rPr>
              <a:t>理论。</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文化景观论是过去或现在人文活动的结果，并不能说明人文活动的动力与</a:t>
            </a:r>
            <a:r>
              <a:rPr lang="zh-CN" altLang="en-US" sz="2100" b="1" dirty="0">
                <a:ea typeface="楷体_GB2312" pitchFamily="49" charset="-122"/>
                <a:sym typeface="+mn-ea"/>
              </a:rPr>
              <a:t>原因。</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行为论是把心理学的有关成就与理论引入地理学，只能说明人在某种环境中的一些行</a:t>
            </a:r>
            <a:r>
              <a:rPr lang="zh-CN" altLang="en-US" sz="2100" b="1" dirty="0">
                <a:ea typeface="楷体_GB2312" pitchFamily="49" charset="-122"/>
                <a:sym typeface="+mn-ea"/>
              </a:rPr>
              <a:t>为。</a:t>
            </a:r>
            <a:endParaRPr lang="zh-CN" altLang="en-US" sz="2100" b="1" dirty="0">
              <a:ea typeface="楷体_GB2312" pitchFamily="49" charset="-122"/>
              <a:sym typeface="+mn-ea"/>
            </a:endParaRPr>
          </a:p>
          <a:p>
            <a:pPr marL="342900" fontAlgn="auto">
              <a:lnSpc>
                <a:spcPct val="150000"/>
              </a:lnSpc>
              <a:spcBef>
                <a:spcPts val="0"/>
              </a:spcBef>
              <a:buFont typeface="Wingdings" panose="05000000000000000000" charset="0"/>
              <a:buChar char="Ø"/>
            </a:pPr>
            <a:r>
              <a:rPr lang="zh-CN" altLang="en-US" sz="2100" b="1" dirty="0">
                <a:ea typeface="楷体_GB2312" pitchFamily="49" charset="-122"/>
                <a:sym typeface="+mn-ea"/>
              </a:rPr>
              <a:t>人地关系论应是人文地理学的重要理论，可包含该学科的各个分支，影响到人文地理学各个要素和</a:t>
            </a:r>
            <a:r>
              <a:rPr lang="zh-CN" altLang="en-US" sz="2100" b="1" dirty="0">
                <a:ea typeface="楷体_GB2312" pitchFamily="49" charset="-122"/>
                <a:sym typeface="+mn-ea"/>
              </a:rPr>
              <a:t>方面。</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268605" y="981075"/>
            <a:ext cx="8699500"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2400" b="1" dirty="0">
                <a:ea typeface="楷体_GB2312" pitchFamily="49" charset="-122"/>
                <a:sym typeface="+mn-ea"/>
              </a:rPr>
              <a:t>（一）人地关系内涵</a:t>
            </a:r>
            <a:endParaRPr lang="zh-CN" altLang="en-US" sz="2400" b="1" dirty="0">
              <a:ea typeface="楷体_GB2312" pitchFamily="49" charset="-122"/>
              <a:sym typeface="+mn-ea"/>
            </a:endParaRPr>
          </a:p>
          <a:p>
            <a:pPr marL="0" lvl="1" indent="320040" fontAlgn="auto">
              <a:lnSpc>
                <a:spcPct val="150000"/>
              </a:lnSpc>
              <a:spcBef>
                <a:spcPts val="0"/>
              </a:spcBef>
              <a:buFont typeface="Wingdings" panose="05000000000000000000" charset="0"/>
              <a:buChar char="l"/>
            </a:pPr>
            <a:r>
              <a:rPr lang="zh-CN" altLang="en-US" sz="2100" b="1" dirty="0">
                <a:solidFill>
                  <a:schemeClr val="tx2"/>
                </a:solidFill>
                <a:latin typeface="黑体" panose="02010609060101010101" charset="-122"/>
                <a:ea typeface="黑体" panose="02010609060101010101" charset="-122"/>
                <a:sym typeface="+mn-ea"/>
              </a:rPr>
              <a:t>人</a:t>
            </a:r>
            <a:r>
              <a:rPr lang="zh-CN" altLang="en-US" sz="2100" dirty="0">
                <a:solidFill>
                  <a:schemeClr val="tx2"/>
                </a:solidFill>
                <a:latin typeface="黑体" panose="02010609060101010101" charset="-122"/>
                <a:ea typeface="黑体" panose="02010609060101010101" charset="-122"/>
                <a:sym typeface="+mn-ea"/>
              </a:rPr>
              <a:t>：一定时间、一定区域范围内从事各种生产和生活活动的人类群体</a:t>
            </a: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endParaRPr lang="zh-CN" altLang="en-US" sz="2100" b="1" dirty="0">
              <a:ea typeface="楷体_GB2312" pitchFamily="49" charset="-122"/>
              <a:sym typeface="+mn-ea"/>
            </a:endParaRPr>
          </a:p>
        </p:txBody>
      </p:sp>
      <p:pic>
        <p:nvPicPr>
          <p:cNvPr id="6149" name="Picture 5" descr="生产者"/>
          <p:cNvPicPr>
            <a:picLocks noChangeAspect="1"/>
          </p:cNvPicPr>
          <p:nvPr>
            <p:custDataLst>
              <p:tags r:id="rId2"/>
            </p:custDataLst>
          </p:nvPr>
        </p:nvPicPr>
        <p:blipFill>
          <a:blip r:embed="rId3"/>
          <a:stretch>
            <a:fillRect/>
          </a:stretch>
        </p:blipFill>
        <p:spPr>
          <a:xfrm>
            <a:off x="3810000" y="3001963"/>
            <a:ext cx="5334000" cy="3856037"/>
          </a:xfrm>
          <a:prstGeom prst="rect">
            <a:avLst/>
          </a:prstGeom>
          <a:noFill/>
          <a:ln w="9525">
            <a:noFill/>
          </a:ln>
        </p:spPr>
      </p:pic>
      <p:pic>
        <p:nvPicPr>
          <p:cNvPr id="6148" name="Picture 4" descr="人生产者"/>
          <p:cNvPicPr>
            <a:picLocks noChangeAspect="1"/>
          </p:cNvPicPr>
          <p:nvPr>
            <p:custDataLst>
              <p:tags r:id="rId4"/>
            </p:custDataLst>
          </p:nvPr>
        </p:nvPicPr>
        <p:blipFill>
          <a:blip r:embed="rId5"/>
          <a:stretch>
            <a:fillRect/>
          </a:stretch>
        </p:blipFill>
        <p:spPr>
          <a:xfrm>
            <a:off x="-36830" y="2204720"/>
            <a:ext cx="5486400" cy="432593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0-#ppt_w/2"/>
                                          </p:val>
                                        </p:tav>
                                        <p:tav tm="100000">
                                          <p:val>
                                            <p:strVal val="#ppt_x"/>
                                          </p:val>
                                        </p:tav>
                                      </p:tavLst>
                                    </p:anim>
                                    <p:anim calcmode="lin" valueType="num">
                                      <p:cBhvr additive="base">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additive="base">
                                        <p:cTn id="13" dur="500" fill="hold"/>
                                        <p:tgtEl>
                                          <p:spTgt spid="6149"/>
                                        </p:tgtEl>
                                        <p:attrNameLst>
                                          <p:attrName>ppt_x</p:attrName>
                                        </p:attrNameLst>
                                      </p:cBhvr>
                                      <p:tavLst>
                                        <p:tav tm="0">
                                          <p:val>
                                            <p:strVal val="0-#ppt_w/2"/>
                                          </p:val>
                                        </p:tav>
                                        <p:tav tm="100000">
                                          <p:val>
                                            <p:strVal val="#ppt_x"/>
                                          </p:val>
                                        </p:tav>
                                      </p:tavLst>
                                    </p:anim>
                                    <p:anim calcmode="lin" valueType="num">
                                      <p:cBhvr additive="base">
                                        <p:cTn id="14" dur="500" fill="hold"/>
                                        <p:tgtEl>
                                          <p:spTgt spid="61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268605" y="981075"/>
            <a:ext cx="8699500" cy="4617085"/>
          </a:xfrm>
          <a:prstGeom prst="rect">
            <a:avLst/>
          </a:prstGeom>
          <a:noFill/>
        </p:spPr>
        <p:txBody>
          <a:bodyPr wrap="square" rtlCol="0" anchor="t">
            <a:noAutofit/>
          </a:bodyPr>
          <a:p>
            <a:pPr marL="0" lvl="1" indent="320040" fontAlgn="auto">
              <a:lnSpc>
                <a:spcPct val="150000"/>
              </a:lnSpc>
              <a:spcBef>
                <a:spcPts val="0"/>
              </a:spcBef>
              <a:buFont typeface="Wingdings" panose="05000000000000000000" charset="0"/>
              <a:buChar char="l"/>
            </a:pPr>
            <a:r>
              <a:rPr lang="zh-CN" altLang="en-US" sz="2100" b="1" dirty="0">
                <a:latin typeface="Times New Roman" panose="02020603050405020304" pitchFamily="18" charset="0"/>
                <a:sym typeface="+mn-ea"/>
              </a:rPr>
              <a:t>地理环境：</a:t>
            </a:r>
            <a:r>
              <a:rPr lang="zh-CN" altLang="en-US" sz="2100" dirty="0">
                <a:latin typeface="Times New Roman" panose="02020603050405020304" pitchFamily="18" charset="0"/>
                <a:sym typeface="+mn-ea"/>
              </a:rPr>
              <a:t>广义的地理环境，包括自然地理环境和人文地理环境</a:t>
            </a:r>
            <a:endParaRPr lang="zh-CN" altLang="en-US" sz="2100" dirty="0">
              <a:latin typeface="Times New Roman" panose="02020603050405020304" pitchFamily="18" charset="0"/>
            </a:endParaRPr>
          </a:p>
          <a:p>
            <a:pPr marL="0" lvl="1" indent="320040" fontAlgn="auto">
              <a:lnSpc>
                <a:spcPct val="150000"/>
              </a:lnSpc>
              <a:spcBef>
                <a:spcPts val="0"/>
              </a:spcBef>
              <a:buFont typeface="Wingdings" panose="05000000000000000000" charset="0"/>
              <a:buChar char="l"/>
            </a:pP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endParaRPr lang="zh-CN" altLang="en-US" sz="2100" b="1" dirty="0">
              <a:ea typeface="楷体_GB2312" pitchFamily="49" charset="-122"/>
              <a:sym typeface="+mn-ea"/>
            </a:endParaRPr>
          </a:p>
        </p:txBody>
      </p:sp>
      <p:pic>
        <p:nvPicPr>
          <p:cNvPr id="35842" name="Picture 2" descr="地理环境"/>
          <p:cNvPicPr>
            <a:picLocks noChangeAspect="1"/>
          </p:cNvPicPr>
          <p:nvPr>
            <p:custDataLst>
              <p:tags r:id="rId2"/>
            </p:custDataLst>
          </p:nvPr>
        </p:nvPicPr>
        <p:blipFill>
          <a:blip r:embed="rId3"/>
          <a:stretch>
            <a:fillRect/>
          </a:stretch>
        </p:blipFill>
        <p:spPr>
          <a:xfrm>
            <a:off x="2555875" y="1916430"/>
            <a:ext cx="5029200" cy="4479925"/>
          </a:xfrm>
          <a:prstGeom prst="rect">
            <a:avLst/>
          </a:prstGeom>
          <a:noFill/>
          <a:ln w="9525">
            <a:noFill/>
          </a:ln>
        </p:spPr>
      </p:pic>
      <p:sp>
        <p:nvSpPr>
          <p:cNvPr id="35845" name="Text Box 5"/>
          <p:cNvSpPr txBox="1"/>
          <p:nvPr>
            <p:custDataLst>
              <p:tags r:id="rId4"/>
            </p:custDataLst>
          </p:nvPr>
        </p:nvSpPr>
        <p:spPr>
          <a:xfrm>
            <a:off x="1475740" y="2819400"/>
            <a:ext cx="611188" cy="2532063"/>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自然地理环境</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268605" y="981075"/>
            <a:ext cx="8699500" cy="4617085"/>
          </a:xfrm>
          <a:prstGeom prst="rect">
            <a:avLst/>
          </a:prstGeom>
          <a:noFill/>
        </p:spPr>
        <p:txBody>
          <a:bodyPr wrap="square" rtlCol="0" anchor="t">
            <a:noAutofit/>
          </a:bodyPr>
          <a:p>
            <a:pPr marL="0" lvl="1" indent="320040" fontAlgn="auto">
              <a:lnSpc>
                <a:spcPct val="150000"/>
              </a:lnSpc>
              <a:spcBef>
                <a:spcPts val="0"/>
              </a:spcBef>
              <a:buFont typeface="Wingdings" panose="05000000000000000000" charset="0"/>
              <a:buChar char="l"/>
            </a:pPr>
            <a:r>
              <a:rPr lang="zh-CN" altLang="en-US" sz="2100" b="1" dirty="0">
                <a:solidFill>
                  <a:schemeClr val="tx2"/>
                </a:solidFill>
                <a:latin typeface="黑体" panose="02010609060101010101" charset="-122"/>
                <a:ea typeface="黑体" panose="02010609060101010101" charset="-122"/>
                <a:sym typeface="+mn-ea"/>
              </a:rPr>
              <a:t>人地关系</a:t>
            </a:r>
            <a:r>
              <a:rPr lang="zh-CN" altLang="en-US" sz="2100" dirty="0">
                <a:solidFill>
                  <a:schemeClr val="tx2"/>
                </a:solidFill>
                <a:latin typeface="黑体" panose="02010609060101010101" charset="-122"/>
                <a:ea typeface="黑体" panose="02010609060101010101" charset="-122"/>
                <a:sym typeface="+mn-ea"/>
              </a:rPr>
              <a:t>：人类群体与地理环境之间以物质流、能量流和信息流为纽带，既相互影响又相互制约的关系。</a:t>
            </a:r>
            <a:endParaRPr lang="zh-CN" altLang="en-US" sz="2100" dirty="0">
              <a:solidFill>
                <a:schemeClr val="tx2"/>
              </a:solidFill>
              <a:latin typeface="黑体" panose="02010609060101010101" charset="-122"/>
              <a:ea typeface="黑体" panose="02010609060101010101" charset="-122"/>
            </a:endParaRPr>
          </a:p>
          <a:p>
            <a:pPr marL="0" lvl="1" indent="320040" fontAlgn="auto">
              <a:lnSpc>
                <a:spcPct val="150000"/>
              </a:lnSpc>
              <a:spcBef>
                <a:spcPts val="0"/>
              </a:spcBef>
              <a:buFont typeface="Wingdings" panose="05000000000000000000" charset="0"/>
              <a:buChar char="l"/>
            </a:pPr>
            <a:endParaRPr lang="zh-CN" altLang="en-US" sz="2100" b="1" dirty="0">
              <a:ea typeface="楷体_GB2312" pitchFamily="49" charset="-122"/>
              <a:sym typeface="+mn-ea"/>
            </a:endParaRPr>
          </a:p>
          <a:p>
            <a:pPr marL="1143000" lvl="1" indent="-342900" fontAlgn="auto">
              <a:lnSpc>
                <a:spcPct val="150000"/>
              </a:lnSpc>
              <a:spcBef>
                <a:spcPts val="0"/>
              </a:spcBef>
              <a:buFont typeface="Wingdings" panose="05000000000000000000" charset="0"/>
              <a:buChar char="l"/>
            </a:pPr>
            <a:endParaRPr lang="zh-CN" altLang="en-US" sz="2100" b="1" dirty="0">
              <a:ea typeface="楷体_GB2312" pitchFamily="49" charset="-122"/>
              <a:sym typeface="+mn-ea"/>
            </a:endParaRPr>
          </a:p>
        </p:txBody>
      </p:sp>
      <p:pic>
        <p:nvPicPr>
          <p:cNvPr id="8195" name="Picture 3" descr="人地关系模式"/>
          <p:cNvPicPr>
            <a:picLocks noChangeAspect="1"/>
          </p:cNvPicPr>
          <p:nvPr>
            <p:custDataLst>
              <p:tags r:id="rId2"/>
            </p:custDataLst>
          </p:nvPr>
        </p:nvPicPr>
        <p:blipFill>
          <a:blip r:embed="rId3"/>
          <a:stretch>
            <a:fillRect/>
          </a:stretch>
        </p:blipFill>
        <p:spPr>
          <a:xfrm>
            <a:off x="1403350" y="2060575"/>
            <a:ext cx="6248400" cy="4686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0-#ppt_w/2"/>
                                          </p:val>
                                        </p:tav>
                                        <p:tav tm="100000">
                                          <p:val>
                                            <p:strVal val="#ppt_x"/>
                                          </p:val>
                                        </p:tav>
                                      </p:tavLst>
                                    </p:anim>
                                    <p:anim calcmode="lin" valueType="num">
                                      <p:cBhvr additive="base">
                                        <p:cTn id="8" dur="500" fill="hold"/>
                                        <p:tgtEl>
                                          <p:spTgt spid="8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268605" y="981075"/>
            <a:ext cx="8699500"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2800" b="1" dirty="0">
                <a:solidFill>
                  <a:srgbClr val="F3730B"/>
                </a:solidFill>
                <a:ea typeface="楷体_GB2312" pitchFamily="49" charset="-122"/>
                <a:sym typeface="+mn-ea"/>
              </a:rPr>
              <a:t>（二）人地关系特点</a:t>
            </a:r>
            <a:endParaRPr lang="zh-CN" altLang="en-US" sz="2800" b="1" dirty="0">
              <a:solidFill>
                <a:srgbClr val="F3730B"/>
              </a:solidFill>
              <a:ea typeface="楷体_GB2312" pitchFamily="49" charset="-122"/>
              <a:sym typeface="+mn-ea"/>
            </a:endParaRPr>
          </a:p>
          <a:p>
            <a:pPr marL="0" lvl="1" indent="320040" fontAlgn="auto">
              <a:lnSpc>
                <a:spcPct val="200000"/>
              </a:lnSpc>
              <a:spcBef>
                <a:spcPts val="0"/>
              </a:spcBef>
              <a:buFont typeface="Wingdings" panose="05000000000000000000" charset="0"/>
              <a:buChar char="l"/>
            </a:pPr>
            <a:r>
              <a:rPr lang="zh-CN" altLang="en-US" sz="2100" dirty="0">
                <a:solidFill>
                  <a:schemeClr val="tx2"/>
                </a:solidFill>
                <a:latin typeface="黑体" panose="02010609060101010101" charset="-122"/>
                <a:ea typeface="黑体" panose="02010609060101010101" charset="-122"/>
                <a:sym typeface="+mn-ea"/>
              </a:rPr>
              <a:t>动态性：人地关系随时间发展变化。不同历史时期，人地关系的特点和内涵不同。从原始社会、农业社会到工业社会、后工业社会，人类社会与自然环境之间从依附、依赖、利用改造发展到和谐。</a:t>
            </a:r>
            <a:endParaRPr lang="zh-CN" altLang="en-US" sz="2100" dirty="0">
              <a:solidFill>
                <a:schemeClr val="tx2"/>
              </a:solidFill>
              <a:latin typeface="黑体" panose="02010609060101010101" charset="-122"/>
              <a:ea typeface="黑体" panose="02010609060101010101" charset="-122"/>
              <a:sym typeface="+mn-ea"/>
            </a:endParaRPr>
          </a:p>
          <a:p>
            <a:pPr marL="0" lvl="1" indent="320040" fontAlgn="auto">
              <a:lnSpc>
                <a:spcPct val="200000"/>
              </a:lnSpc>
              <a:spcBef>
                <a:spcPts val="0"/>
              </a:spcBef>
              <a:buFont typeface="Wingdings" panose="05000000000000000000" charset="0"/>
              <a:buChar char="l"/>
            </a:pPr>
            <a:r>
              <a:rPr lang="zh-CN" altLang="en-US" sz="2100" dirty="0">
                <a:solidFill>
                  <a:schemeClr val="tx2"/>
                </a:solidFill>
                <a:latin typeface="黑体" panose="02010609060101010101" charset="-122"/>
                <a:ea typeface="黑体" panose="02010609060101010101" charset="-122"/>
                <a:sym typeface="+mn-ea"/>
              </a:rPr>
              <a:t>多样性：人地关系的地域差异显著，呈现出多样化特定。不同地域的人类活动、人文现象之间存在明显差异。</a:t>
            </a:r>
            <a:endParaRPr lang="zh-CN" altLang="en-US" sz="2100" dirty="0">
              <a:solidFill>
                <a:schemeClr val="tx2"/>
              </a:solidFill>
              <a:latin typeface="黑体" panose="02010609060101010101" charset="-122"/>
              <a:ea typeface="黑体" panose="02010609060101010101" charset="-122"/>
              <a:sym typeface="+mn-ea"/>
            </a:endParaRPr>
          </a:p>
          <a:p>
            <a:pPr marL="0" lvl="1" indent="320040" fontAlgn="auto">
              <a:lnSpc>
                <a:spcPct val="200000"/>
              </a:lnSpc>
              <a:spcBef>
                <a:spcPts val="0"/>
              </a:spcBef>
              <a:buFont typeface="Wingdings" panose="05000000000000000000" charset="0"/>
              <a:buChar char="l"/>
            </a:pPr>
            <a:r>
              <a:rPr lang="zh-CN" altLang="en-US" sz="2100" dirty="0">
                <a:solidFill>
                  <a:schemeClr val="tx2"/>
                </a:solidFill>
                <a:latin typeface="黑体" panose="02010609060101010101" charset="-122"/>
                <a:ea typeface="黑体" panose="02010609060101010101" charset="-122"/>
                <a:sym typeface="+mn-ea"/>
              </a:rPr>
              <a:t>相对性：人地关系相对于特定的人类活动而言。不同的人文现象、人类活动其人地关系系统组成不同，相互关系也不同。</a:t>
            </a:r>
            <a:endParaRPr lang="zh-CN" altLang="en-US" sz="2100" dirty="0">
              <a:solidFill>
                <a:schemeClr val="tx2"/>
              </a:solidFill>
              <a:latin typeface="黑体" panose="02010609060101010101" charset="-122"/>
              <a:ea typeface="黑体" panose="02010609060101010101" charset="-122"/>
              <a:sym typeface="+mn-ea"/>
            </a:endParaRPr>
          </a:p>
          <a:p>
            <a:pPr marL="1143000" lvl="1" indent="-342900" fontAlgn="auto">
              <a:lnSpc>
                <a:spcPct val="200000"/>
              </a:lnSpc>
              <a:spcBef>
                <a:spcPts val="0"/>
              </a:spcBef>
              <a:buFont typeface="Wingdings" panose="05000000000000000000" charset="0"/>
              <a:buChar char="l"/>
            </a:pP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38914" name="Group 2"/>
          <p:cNvGrpSpPr/>
          <p:nvPr/>
        </p:nvGrpSpPr>
        <p:grpSpPr>
          <a:xfrm>
            <a:off x="1108075" y="1706563"/>
            <a:ext cx="6929438" cy="3446462"/>
            <a:chOff x="0" y="2171"/>
            <a:chExt cx="4365" cy="2171"/>
          </a:xfrm>
        </p:grpSpPr>
        <p:sp>
          <p:nvSpPr>
            <p:cNvPr id="38919" name="Rectangle 3"/>
            <p:cNvSpPr/>
            <p:nvPr>
              <p:custDataLst>
                <p:tags r:id="rId3"/>
              </p:custDataLst>
            </p:nvPr>
          </p:nvSpPr>
          <p:spPr>
            <a:xfrm>
              <a:off x="0" y="2171"/>
              <a:ext cx="4365" cy="217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38920" name="Rectangle 4"/>
            <p:cNvSpPr/>
            <p:nvPr>
              <p:custDataLst>
                <p:tags r:id="rId4"/>
              </p:custDataLst>
            </p:nvPr>
          </p:nvSpPr>
          <p:spPr>
            <a:xfrm>
              <a:off x="0" y="2171"/>
              <a:ext cx="1609" cy="168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500" dirty="0">
                  <a:latin typeface="Times New Roman" panose="02020603050405020304" pitchFamily="18" charset="0"/>
                </a:rPr>
                <a:t>  </a:t>
              </a:r>
              <a:r>
                <a:rPr lang="en-US" altLang="zh-CN" sz="16400" dirty="0">
                  <a:latin typeface="Times New Roman" panose="02020603050405020304" pitchFamily="18" charset="0"/>
                </a:rPr>
                <a:t> </a:t>
              </a:r>
              <a:r>
                <a:rPr lang="en-US" altLang="zh-CN" sz="500" dirty="0">
                  <a:latin typeface="Times New Roman" panose="02020603050405020304" pitchFamily="18" charset="0"/>
                </a:rPr>
                <a:t>                                                                                                                              </a:t>
              </a:r>
              <a:endParaRPr lang="en-US" altLang="zh-CN" sz="500" dirty="0">
                <a:latin typeface="Times New Roman" panose="02020603050405020304" pitchFamily="18" charset="0"/>
              </a:endParaRPr>
            </a:p>
          </p:txBody>
        </p:sp>
      </p:grpSp>
      <p:pic>
        <p:nvPicPr>
          <p:cNvPr id="38915" name="Picture 5" descr="Ws038137"/>
          <p:cNvPicPr>
            <a:picLocks noChangeAspect="1"/>
          </p:cNvPicPr>
          <p:nvPr>
            <p:custDataLst>
              <p:tags r:id="rId5"/>
            </p:custDataLst>
          </p:nvPr>
        </p:nvPicPr>
        <p:blipFill>
          <a:blip r:embed="rId6"/>
          <a:stretch>
            <a:fillRect/>
          </a:stretch>
        </p:blipFill>
        <p:spPr>
          <a:xfrm>
            <a:off x="457200" y="381000"/>
            <a:ext cx="3532188" cy="4572000"/>
          </a:xfrm>
          <a:prstGeom prst="rect">
            <a:avLst/>
          </a:prstGeom>
          <a:noFill/>
          <a:ln w="9525">
            <a:noFill/>
          </a:ln>
        </p:spPr>
      </p:pic>
      <p:sp>
        <p:nvSpPr>
          <p:cNvPr id="38916" name="Text Box 6"/>
          <p:cNvSpPr txBox="1"/>
          <p:nvPr>
            <p:custDataLst>
              <p:tags r:id="rId7"/>
            </p:custDataLst>
          </p:nvPr>
        </p:nvSpPr>
        <p:spPr>
          <a:xfrm>
            <a:off x="1219200" y="5181600"/>
            <a:ext cx="26844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欧洲中世纪农耕</a:t>
            </a:r>
            <a:endParaRPr lang="zh-CN" altLang="en-US" sz="2800" b="1" dirty="0">
              <a:latin typeface="Times New Roman" panose="02020603050405020304" pitchFamily="18" charset="0"/>
              <a:ea typeface="隶书" panose="02010509060101010101" pitchFamily="49" charset="-122"/>
            </a:endParaRPr>
          </a:p>
        </p:txBody>
      </p:sp>
      <p:sp>
        <p:nvSpPr>
          <p:cNvPr id="38917" name="Text Box 7"/>
          <p:cNvSpPr txBox="1"/>
          <p:nvPr>
            <p:custDataLst>
              <p:tags r:id="rId8"/>
            </p:custDataLst>
          </p:nvPr>
        </p:nvSpPr>
        <p:spPr>
          <a:xfrm>
            <a:off x="2590800" y="6096000"/>
            <a:ext cx="19700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现代化农业</a:t>
            </a:r>
            <a:endParaRPr lang="zh-CN" altLang="en-US" sz="2800" b="1" dirty="0">
              <a:latin typeface="Times New Roman" panose="02020603050405020304" pitchFamily="18" charset="0"/>
              <a:ea typeface="隶书" panose="02010509060101010101" pitchFamily="49" charset="-122"/>
            </a:endParaRPr>
          </a:p>
        </p:txBody>
      </p:sp>
      <p:pic>
        <p:nvPicPr>
          <p:cNvPr id="38918" name="Picture 8" descr="b501"/>
          <p:cNvPicPr>
            <a:picLocks noChangeAspect="1"/>
          </p:cNvPicPr>
          <p:nvPr>
            <p:custDataLst>
              <p:tags r:id="rId9"/>
            </p:custDataLst>
          </p:nvPr>
        </p:nvPicPr>
        <p:blipFill>
          <a:blip r:embed="rId10"/>
          <a:stretch>
            <a:fillRect/>
          </a:stretch>
        </p:blipFill>
        <p:spPr>
          <a:xfrm>
            <a:off x="4724400" y="381000"/>
            <a:ext cx="4224338" cy="6248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115378" y="1268730"/>
            <a:ext cx="7405688" cy="461010"/>
          </a:xfrm>
          <a:prstGeom prst="rect">
            <a:avLst/>
          </a:prstGeom>
        </p:spPr>
        <p:txBody>
          <a:bodyPr wrap="square">
            <a:noAutofit/>
          </a:bodyPr>
          <a:lstStyle/>
          <a:p>
            <a:pPr>
              <a:lnSpc>
                <a:spcPct val="150000"/>
              </a:lnSpc>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人文地理学</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的研究主题</a:t>
            </a:r>
            <a:endParaRPr lang="zh-CN" altLang="en-US" sz="3300" kern="0">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a:p>
            <a:pPr>
              <a:lnSpc>
                <a:spcPct val="150000"/>
              </a:lnSpc>
              <a:defRPr/>
            </a:pPr>
            <a:r>
              <a:rPr lang="zh-CN" altLang="en-US" sz="3300" kern="0">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a:solidFill>
                  <a:srgbClr val="FF0000"/>
                </a:solidFill>
                <a:latin typeface="华文行楷" panose="02010800040101010101" pitchFamily="2" charset="-122"/>
                <a:ea typeface="华文行楷" panose="02010800040101010101" pitchFamily="2" charset="-122"/>
                <a:sym typeface="Arial" panose="020B0604020202020204" pitchFamily="34" charset="0"/>
              </a:rPr>
              <a:t>人文地理学的基本理论</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a:p>
            <a:pPr>
              <a:defRPr/>
            </a:pP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a:p>
            <a:pPr>
              <a:defRPr/>
            </a:pP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39938" name="Picture 2" descr="pubian"/>
          <p:cNvPicPr>
            <a:picLocks noChangeAspect="1"/>
          </p:cNvPicPr>
          <p:nvPr>
            <p:custDataLst>
              <p:tags r:id="rId3"/>
            </p:custDataLst>
          </p:nvPr>
        </p:nvPicPr>
        <p:blipFill>
          <a:blip r:embed="rId4"/>
          <a:stretch>
            <a:fillRect/>
          </a:stretch>
        </p:blipFill>
        <p:spPr>
          <a:xfrm>
            <a:off x="3200400" y="0"/>
            <a:ext cx="5056188" cy="6705600"/>
          </a:xfrm>
          <a:prstGeom prst="rect">
            <a:avLst/>
          </a:prstGeom>
          <a:noFill/>
          <a:ln w="9525">
            <a:noFill/>
          </a:ln>
        </p:spPr>
      </p:pic>
      <p:sp>
        <p:nvSpPr>
          <p:cNvPr id="39939" name="Text Box 3"/>
          <p:cNvSpPr txBox="1"/>
          <p:nvPr>
            <p:custDataLst>
              <p:tags r:id="rId5"/>
            </p:custDataLst>
          </p:nvPr>
        </p:nvSpPr>
        <p:spPr>
          <a:xfrm>
            <a:off x="1143000" y="1905000"/>
            <a:ext cx="671513" cy="2881313"/>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隶书" panose="02010509060101010101" pitchFamily="49" charset="-122"/>
              </a:rPr>
              <a:t>上海浦东的变化</a:t>
            </a:r>
            <a:endParaRPr lang="zh-CN" altLang="en-US"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0962" name="Picture 2" descr="周庄2"/>
          <p:cNvPicPr>
            <a:picLocks noChangeAspect="1"/>
          </p:cNvPicPr>
          <p:nvPr>
            <p:custDataLst>
              <p:tags r:id="rId3"/>
            </p:custDataLst>
          </p:nvPr>
        </p:nvPicPr>
        <p:blipFill>
          <a:blip r:embed="rId4"/>
          <a:stretch>
            <a:fillRect/>
          </a:stretch>
        </p:blipFill>
        <p:spPr>
          <a:xfrm>
            <a:off x="381000" y="228600"/>
            <a:ext cx="8534400" cy="5921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1986" name="Picture 2" descr="藏族村落2"/>
          <p:cNvPicPr>
            <a:picLocks noChangeAspect="1"/>
          </p:cNvPicPr>
          <p:nvPr>
            <p:custDataLst>
              <p:tags r:id="rId3"/>
            </p:custDataLst>
          </p:nvPr>
        </p:nvPicPr>
        <p:blipFill>
          <a:blip r:embed="rId4"/>
          <a:stretch>
            <a:fillRect/>
          </a:stretch>
        </p:blipFill>
        <p:spPr>
          <a:xfrm>
            <a:off x="381000" y="350838"/>
            <a:ext cx="8610600" cy="5372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3010" name="Picture 2" descr="城市"/>
          <p:cNvPicPr>
            <a:picLocks noChangeAspect="1"/>
          </p:cNvPicPr>
          <p:nvPr>
            <p:custDataLst>
              <p:tags r:id="rId3"/>
            </p:custDataLst>
          </p:nvPr>
        </p:nvPicPr>
        <p:blipFill>
          <a:blip r:embed="rId4"/>
          <a:stretch>
            <a:fillRect/>
          </a:stretch>
        </p:blipFill>
        <p:spPr>
          <a:xfrm>
            <a:off x="457200" y="692150"/>
            <a:ext cx="8305800" cy="5522913"/>
          </a:xfrm>
          <a:prstGeom prst="rect">
            <a:avLst/>
          </a:prstGeom>
          <a:noFill/>
          <a:ln w="9525">
            <a:noFill/>
          </a:ln>
        </p:spPr>
      </p:pic>
      <p:sp>
        <p:nvSpPr>
          <p:cNvPr id="43011" name="Text Box 3"/>
          <p:cNvSpPr txBox="1"/>
          <p:nvPr>
            <p:custDataLst>
              <p:tags r:id="rId5"/>
            </p:custDataLst>
          </p:nvPr>
        </p:nvSpPr>
        <p:spPr>
          <a:xfrm>
            <a:off x="3581400" y="6172200"/>
            <a:ext cx="19700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现代化城市</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44034" name="Group 2"/>
          <p:cNvGrpSpPr/>
          <p:nvPr/>
        </p:nvGrpSpPr>
        <p:grpSpPr>
          <a:xfrm>
            <a:off x="1143000" y="1447800"/>
            <a:ext cx="6929438" cy="3902075"/>
            <a:chOff x="0" y="0"/>
            <a:chExt cx="4365" cy="2458"/>
          </a:xfrm>
        </p:grpSpPr>
        <p:sp>
          <p:nvSpPr>
            <p:cNvPr id="44037"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44038" name="Group 4"/>
            <p:cNvGrpSpPr/>
            <p:nvPr/>
          </p:nvGrpSpPr>
          <p:grpSpPr>
            <a:xfrm>
              <a:off x="0" y="0"/>
              <a:ext cx="4365" cy="2458"/>
              <a:chOff x="0" y="2458"/>
              <a:chExt cx="4365" cy="2458"/>
            </a:xfrm>
          </p:grpSpPr>
          <p:sp>
            <p:nvSpPr>
              <p:cNvPr id="44039"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44040" name="Group 6"/>
              <p:cNvGrpSpPr/>
              <p:nvPr/>
            </p:nvGrpSpPr>
            <p:grpSpPr>
              <a:xfrm>
                <a:off x="0" y="2458"/>
                <a:ext cx="563" cy="1680"/>
                <a:chOff x="0" y="2458"/>
                <a:chExt cx="563" cy="1680"/>
              </a:xfrm>
            </p:grpSpPr>
            <p:sp>
              <p:nvSpPr>
                <p:cNvPr id="44041" name="Rectangle 7"/>
                <p:cNvSpPr/>
                <p:nvPr>
                  <p:custDataLst>
                    <p:tags r:id="rId5"/>
                  </p:custDataLst>
                </p:nvPr>
              </p:nvSpPr>
              <p:spPr>
                <a:xfrm>
                  <a:off x="0" y="2458"/>
                  <a:ext cx="563" cy="1680"/>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44042" name="Rectangle 8"/>
                <p:cNvSpPr/>
                <p:nvPr>
                  <p:custDataLst>
                    <p:tags r:id="rId6"/>
                  </p:custDataLst>
                </p:nvPr>
              </p:nvSpPr>
              <p:spPr>
                <a:xfrm>
                  <a:off x="0" y="2458"/>
                  <a:ext cx="563" cy="1680"/>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6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44035" name="Picture 9" descr="0076">
            <a:hlinkClick r:id="rId7"/>
          </p:cNvPr>
          <p:cNvPicPr>
            <a:picLocks noChangeAspect="1"/>
          </p:cNvPicPr>
          <p:nvPr>
            <p:custDataLst>
              <p:tags r:id="rId8"/>
            </p:custDataLst>
          </p:nvPr>
        </p:nvPicPr>
        <p:blipFill>
          <a:blip r:embed="rId9"/>
          <a:stretch>
            <a:fillRect/>
          </a:stretch>
        </p:blipFill>
        <p:spPr>
          <a:xfrm>
            <a:off x="457200" y="533400"/>
            <a:ext cx="8686800" cy="5441950"/>
          </a:xfrm>
          <a:prstGeom prst="rect">
            <a:avLst/>
          </a:prstGeom>
          <a:noFill/>
          <a:ln w="9525">
            <a:noFill/>
          </a:ln>
        </p:spPr>
      </p:pic>
      <p:sp>
        <p:nvSpPr>
          <p:cNvPr id="44036" name="Text Box 10"/>
          <p:cNvSpPr txBox="1"/>
          <p:nvPr>
            <p:custDataLst>
              <p:tags r:id="rId10"/>
            </p:custDataLst>
          </p:nvPr>
        </p:nvSpPr>
        <p:spPr>
          <a:xfrm>
            <a:off x="1295400" y="6096000"/>
            <a:ext cx="30384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欧洲山村</a:t>
            </a:r>
            <a:r>
              <a:rPr lang="en-US" altLang="zh-CN" sz="2800" b="1" dirty="0">
                <a:latin typeface="Times New Roman" panose="02020603050405020304" pitchFamily="18" charset="0"/>
                <a:ea typeface="隶书" panose="02010509060101010101" pitchFamily="49" charset="-122"/>
              </a:rPr>
              <a:t>——</a:t>
            </a:r>
            <a:r>
              <a:rPr lang="zh-CN" altLang="en-US" sz="2800" b="1" dirty="0">
                <a:latin typeface="Times New Roman" panose="02020603050405020304" pitchFamily="18" charset="0"/>
                <a:ea typeface="隶书" panose="02010509060101010101" pitchFamily="49" charset="-122"/>
              </a:rPr>
              <a:t>瑞士</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5058" name="Picture 2" descr="b310"/>
          <p:cNvPicPr>
            <a:picLocks noChangeAspect="1"/>
          </p:cNvPicPr>
          <p:nvPr>
            <p:custDataLst>
              <p:tags r:id="rId3"/>
            </p:custDataLst>
          </p:nvPr>
        </p:nvPicPr>
        <p:blipFill>
          <a:blip r:embed="rId4"/>
          <a:stretch>
            <a:fillRect/>
          </a:stretch>
        </p:blipFill>
        <p:spPr>
          <a:xfrm>
            <a:off x="2971800" y="304800"/>
            <a:ext cx="4835525" cy="6248400"/>
          </a:xfrm>
          <a:prstGeom prst="rect">
            <a:avLst/>
          </a:prstGeom>
          <a:noFill/>
          <a:ln w="9525">
            <a:noFill/>
          </a:ln>
        </p:spPr>
      </p:pic>
      <p:sp>
        <p:nvSpPr>
          <p:cNvPr id="45059" name="Text Box 3"/>
          <p:cNvSpPr txBox="1"/>
          <p:nvPr>
            <p:custDataLst>
              <p:tags r:id="rId5"/>
            </p:custDataLst>
          </p:nvPr>
        </p:nvSpPr>
        <p:spPr>
          <a:xfrm>
            <a:off x="1547178" y="1844675"/>
            <a:ext cx="671512" cy="3305175"/>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隶书" panose="02010509060101010101" pitchFamily="49" charset="-122"/>
              </a:rPr>
              <a:t>欧洲小镇</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英国</a:t>
            </a:r>
            <a:endParaRPr lang="zh-CN" altLang="en-US"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6082" name="Picture 2" descr="草原农业"/>
          <p:cNvPicPr>
            <a:picLocks noChangeAspect="1"/>
          </p:cNvPicPr>
          <p:nvPr>
            <p:custDataLst>
              <p:tags r:id="rId3"/>
            </p:custDataLst>
          </p:nvPr>
        </p:nvPicPr>
        <p:blipFill>
          <a:blip r:embed="rId4"/>
          <a:stretch>
            <a:fillRect/>
          </a:stretch>
        </p:blipFill>
        <p:spPr>
          <a:xfrm>
            <a:off x="762000" y="228600"/>
            <a:ext cx="7829550" cy="5805488"/>
          </a:xfrm>
          <a:prstGeom prst="rect">
            <a:avLst/>
          </a:prstGeom>
          <a:noFill/>
          <a:ln w="9525">
            <a:noFill/>
          </a:ln>
        </p:spPr>
      </p:pic>
      <p:sp>
        <p:nvSpPr>
          <p:cNvPr id="46083" name="Text Box 3"/>
          <p:cNvSpPr txBox="1"/>
          <p:nvPr>
            <p:custDataLst>
              <p:tags r:id="rId5"/>
            </p:custDataLst>
          </p:nvPr>
        </p:nvSpPr>
        <p:spPr>
          <a:xfrm>
            <a:off x="1219200" y="6096000"/>
            <a:ext cx="30416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热带草原旱地农业</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7106" name="Picture 2" descr="元阳梯田6"/>
          <p:cNvPicPr>
            <a:picLocks noChangeAspect="1"/>
          </p:cNvPicPr>
          <p:nvPr>
            <p:custDataLst>
              <p:tags r:id="rId3"/>
            </p:custDataLst>
          </p:nvPr>
        </p:nvPicPr>
        <p:blipFill>
          <a:blip r:embed="rId4"/>
          <a:stretch>
            <a:fillRect/>
          </a:stretch>
        </p:blipFill>
        <p:spPr>
          <a:xfrm>
            <a:off x="914400" y="228600"/>
            <a:ext cx="7848600" cy="5886450"/>
          </a:xfrm>
          <a:prstGeom prst="rect">
            <a:avLst/>
          </a:prstGeom>
          <a:noFill/>
          <a:ln w="9525">
            <a:noFill/>
          </a:ln>
        </p:spPr>
      </p:pic>
      <p:sp>
        <p:nvSpPr>
          <p:cNvPr id="47107" name="Text Box 3"/>
          <p:cNvSpPr txBox="1"/>
          <p:nvPr>
            <p:custDataLst>
              <p:tags r:id="rId5"/>
            </p:custDataLst>
          </p:nvPr>
        </p:nvSpPr>
        <p:spPr>
          <a:xfrm>
            <a:off x="1143000" y="6096000"/>
            <a:ext cx="54848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隶书" panose="02010509060101010101" pitchFamily="49" charset="-122"/>
              </a:rPr>
              <a:t>农耕梯田</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云南高黎贡山区</a:t>
            </a:r>
            <a:endParaRPr lang="zh-CN" altLang="en-US"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8130" name="Picture 2" descr="玛雅现代农业"/>
          <p:cNvPicPr>
            <a:picLocks noChangeAspect="1"/>
          </p:cNvPicPr>
          <p:nvPr>
            <p:custDataLst>
              <p:tags r:id="rId3"/>
            </p:custDataLst>
          </p:nvPr>
        </p:nvPicPr>
        <p:blipFill>
          <a:blip r:embed="rId4"/>
          <a:stretch>
            <a:fillRect/>
          </a:stretch>
        </p:blipFill>
        <p:spPr>
          <a:xfrm>
            <a:off x="609600" y="381000"/>
            <a:ext cx="7010400" cy="5822950"/>
          </a:xfrm>
          <a:prstGeom prst="rect">
            <a:avLst/>
          </a:prstGeom>
          <a:noFill/>
          <a:ln w="9525">
            <a:noFill/>
          </a:ln>
        </p:spPr>
      </p:pic>
      <p:sp>
        <p:nvSpPr>
          <p:cNvPr id="48131" name="Text Box 3"/>
          <p:cNvSpPr txBox="1"/>
          <p:nvPr>
            <p:custDataLst>
              <p:tags r:id="rId5"/>
            </p:custDataLst>
          </p:nvPr>
        </p:nvSpPr>
        <p:spPr>
          <a:xfrm>
            <a:off x="8153400" y="457200"/>
            <a:ext cx="611188" cy="290830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山地农业</a:t>
            </a:r>
            <a:r>
              <a:rPr lang="en-US" altLang="zh-CN" sz="2800" b="1" dirty="0">
                <a:latin typeface="Times New Roman" panose="02020603050405020304" pitchFamily="18" charset="0"/>
                <a:ea typeface="隶书" panose="02010509060101010101" pitchFamily="49" charset="-122"/>
              </a:rPr>
              <a:t>——</a:t>
            </a:r>
            <a:r>
              <a:rPr lang="zh-CN" altLang="en-US" sz="2800" b="1" dirty="0">
                <a:latin typeface="Times New Roman" panose="02020603050405020304" pitchFamily="18" charset="0"/>
                <a:ea typeface="隶书" panose="02010509060101010101" pitchFamily="49" charset="-122"/>
              </a:rPr>
              <a:t>南美</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9154" name="Picture 2" descr="新疆牧场4"/>
          <p:cNvPicPr>
            <a:picLocks noChangeAspect="1"/>
          </p:cNvPicPr>
          <p:nvPr>
            <p:custDataLst>
              <p:tags r:id="rId3"/>
            </p:custDataLst>
          </p:nvPr>
        </p:nvPicPr>
        <p:blipFill>
          <a:blip r:embed="rId4"/>
          <a:stretch>
            <a:fillRect/>
          </a:stretch>
        </p:blipFill>
        <p:spPr>
          <a:xfrm>
            <a:off x="381000" y="1295400"/>
            <a:ext cx="8355013" cy="4868863"/>
          </a:xfrm>
          <a:prstGeom prst="rect">
            <a:avLst/>
          </a:prstGeom>
          <a:noFill/>
          <a:ln w="9525">
            <a:noFill/>
          </a:ln>
        </p:spPr>
      </p:pic>
      <p:sp>
        <p:nvSpPr>
          <p:cNvPr id="49155" name="Text Box 3"/>
          <p:cNvSpPr txBox="1"/>
          <p:nvPr>
            <p:custDataLst>
              <p:tags r:id="rId5"/>
            </p:custDataLst>
          </p:nvPr>
        </p:nvSpPr>
        <p:spPr>
          <a:xfrm>
            <a:off x="1219200" y="533400"/>
            <a:ext cx="33956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草原畜牧业</a:t>
            </a:r>
            <a:r>
              <a:rPr lang="en-US" altLang="zh-CN" sz="2800" b="1" dirty="0">
                <a:latin typeface="Times New Roman" panose="02020603050405020304" pitchFamily="18" charset="0"/>
                <a:ea typeface="隶书" panose="02010509060101010101" pitchFamily="49" charset="-122"/>
              </a:rPr>
              <a:t>——</a:t>
            </a:r>
            <a:r>
              <a:rPr lang="zh-CN" altLang="en-US" sz="2800" b="1" dirty="0">
                <a:latin typeface="Times New Roman" panose="02020603050405020304" pitchFamily="18" charset="0"/>
                <a:ea typeface="隶书" panose="02010509060101010101" pitchFamily="49" charset="-122"/>
              </a:rPr>
              <a:t>新疆</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人文地理学研究主</a:t>
              </a:r>
              <a:r>
                <a:rPr lang="zh-CN" altLang="en-US" sz="2800" b="1" dirty="0">
                  <a:solidFill>
                    <a:srgbClr val="1402BE"/>
                  </a:solidFill>
                  <a:ea typeface="隶书" panose="02010509060101010101" pitchFamily="49" charset="-122"/>
                  <a:sym typeface="+mn-ea"/>
                </a:rPr>
                <a:t>题</a:t>
              </a:r>
              <a:endParaRPr kumimoji="0" lang="zh-CN" altLang="en-US" sz="2800" b="1" i="0" u="none" strike="noStrike" kern="0" cap="none" spc="0" normalizeH="0" baseline="0" noProof="0" dirty="0">
                <a:ln>
                  <a:noFill/>
                </a:ln>
                <a:solidFill>
                  <a:srgbClr val="1402BE"/>
                </a:solidFill>
                <a:effectLst/>
                <a:uLnTx/>
                <a:uFillTx/>
                <a:latin typeface="思源宋体 CN Heavy" panose="02020900000000000000" pitchFamily="18" charset="-122"/>
                <a:ea typeface="隶书" panose="02010509060101010101" pitchFamily="49" charset="-122"/>
                <a:cs typeface="+mn-cs"/>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444139" y="188912"/>
            <a:ext cx="2636045" cy="3514726"/>
          </a:xfrm>
          <a:prstGeom prst="round1Rect">
            <a:avLst>
              <a:gd name="adj" fmla="val 26085"/>
            </a:avLst>
          </a:prstGeom>
        </p:spPr>
      </p:pic>
      <p:sp>
        <p:nvSpPr>
          <p:cNvPr id="11267" name="文本占位符 5122"/>
          <p:cNvSpPr>
            <a:spLocks noGrp="1"/>
          </p:cNvSpPr>
          <p:nvPr/>
        </p:nvSpPr>
        <p:spPr>
          <a:xfrm>
            <a:off x="323215" y="1700530"/>
            <a:ext cx="6936740" cy="423164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一、人文事象的空间表征—— 文化区</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二、文化的时间现象 —— 文化扩散</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三、文化生态学 —— 文化与环境的关系</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四、文化整合 —— 文化各特质之间的协调</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五、文化现象的综合体——文化景观</a:t>
            </a:r>
            <a:r>
              <a:rPr lang="zh-CN" altLang="en-US" sz="2800" dirty="0">
                <a:latin typeface="华文行楷" panose="02010800040101010101" pitchFamily="2" charset="-122"/>
                <a:ea typeface="华文行楷" panose="02010800040101010101" pitchFamily="2" charset="-122"/>
                <a:cs typeface="华文行楷" panose="02010800040101010101" pitchFamily="2" charset="-122"/>
              </a:rPr>
              <a:t>     </a:t>
            </a:r>
            <a:endParaRPr lang="zh-CN" altLang="en-US" sz="2800">
              <a:latin typeface="华文行楷" panose="02010800040101010101" pitchFamily="2" charset="-122"/>
              <a:ea typeface="华文行楷" panose="02010800040101010101" pitchFamily="2" charset="-122"/>
              <a:cs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0178" name="Picture 2" descr="F204"/>
          <p:cNvPicPr>
            <a:picLocks noChangeAspect="1"/>
          </p:cNvPicPr>
          <p:nvPr>
            <p:custDataLst>
              <p:tags r:id="rId3"/>
            </p:custDataLst>
          </p:nvPr>
        </p:nvPicPr>
        <p:blipFill>
          <a:blip r:embed="rId4"/>
          <a:stretch>
            <a:fillRect/>
          </a:stretch>
        </p:blipFill>
        <p:spPr>
          <a:xfrm>
            <a:off x="2057400" y="338138"/>
            <a:ext cx="6781800" cy="6051550"/>
          </a:xfrm>
          <a:prstGeom prst="rect">
            <a:avLst/>
          </a:prstGeom>
          <a:noFill/>
          <a:ln w="9525">
            <a:noFill/>
          </a:ln>
        </p:spPr>
      </p:pic>
      <p:sp>
        <p:nvSpPr>
          <p:cNvPr id="50179" name="Text Box 3"/>
          <p:cNvSpPr txBox="1"/>
          <p:nvPr>
            <p:custDataLst>
              <p:tags r:id="rId5"/>
            </p:custDataLst>
          </p:nvPr>
        </p:nvSpPr>
        <p:spPr>
          <a:xfrm>
            <a:off x="1295400" y="457200"/>
            <a:ext cx="671513" cy="4105275"/>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隶书" panose="02010509060101010101" pitchFamily="49" charset="-122"/>
              </a:rPr>
              <a:t>沙漠游牧</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阿拉伯人</a:t>
            </a:r>
            <a:endParaRPr lang="zh-CN" altLang="en-US"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1202" name="Group 2"/>
          <p:cNvGrpSpPr/>
          <p:nvPr/>
        </p:nvGrpSpPr>
        <p:grpSpPr>
          <a:xfrm>
            <a:off x="1108075" y="1477963"/>
            <a:ext cx="6929438" cy="3902075"/>
            <a:chOff x="0" y="0"/>
            <a:chExt cx="4365" cy="2458"/>
          </a:xfrm>
        </p:grpSpPr>
        <p:sp>
          <p:nvSpPr>
            <p:cNvPr id="51205"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1206" name="Group 4"/>
            <p:cNvGrpSpPr/>
            <p:nvPr/>
          </p:nvGrpSpPr>
          <p:grpSpPr>
            <a:xfrm>
              <a:off x="0" y="0"/>
              <a:ext cx="4365" cy="2458"/>
              <a:chOff x="0" y="2458"/>
              <a:chExt cx="4365" cy="2458"/>
            </a:xfrm>
          </p:grpSpPr>
          <p:sp>
            <p:nvSpPr>
              <p:cNvPr id="51207"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1208" name="Group 6"/>
              <p:cNvGrpSpPr/>
              <p:nvPr/>
            </p:nvGrpSpPr>
            <p:grpSpPr>
              <a:xfrm>
                <a:off x="0" y="2458"/>
                <a:ext cx="563" cy="1958"/>
                <a:chOff x="0" y="2458"/>
                <a:chExt cx="563" cy="1958"/>
              </a:xfrm>
            </p:grpSpPr>
            <p:sp>
              <p:nvSpPr>
                <p:cNvPr id="51209" name="Rectangle 7"/>
                <p:cNvSpPr/>
                <p:nvPr>
                  <p:custDataLst>
                    <p:tags r:id="rId5"/>
                  </p:custDataLst>
                </p:nvPr>
              </p:nvSpPr>
              <p:spPr>
                <a:xfrm>
                  <a:off x="0" y="2458"/>
                  <a:ext cx="563" cy="19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1210" name="Rectangle 8"/>
                <p:cNvSpPr/>
                <p:nvPr>
                  <p:custDataLst>
                    <p:tags r:id="rId6"/>
                  </p:custDataLst>
                </p:nvPr>
              </p:nvSpPr>
              <p:spPr>
                <a:xfrm>
                  <a:off x="0" y="2458"/>
                  <a:ext cx="563" cy="1958"/>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89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51203" name="Picture 9" descr="0068">
            <a:hlinkClick r:id="rId7"/>
          </p:cNvPr>
          <p:cNvPicPr>
            <a:picLocks noChangeAspect="1"/>
          </p:cNvPicPr>
          <p:nvPr>
            <p:custDataLst>
              <p:tags r:id="rId8"/>
            </p:custDataLst>
          </p:nvPr>
        </p:nvPicPr>
        <p:blipFill>
          <a:blip r:embed="rId9"/>
          <a:stretch>
            <a:fillRect/>
          </a:stretch>
        </p:blipFill>
        <p:spPr>
          <a:xfrm>
            <a:off x="1066800" y="381000"/>
            <a:ext cx="7772400" cy="5745163"/>
          </a:xfrm>
          <a:prstGeom prst="rect">
            <a:avLst/>
          </a:prstGeom>
          <a:noFill/>
          <a:ln w="9525">
            <a:noFill/>
          </a:ln>
        </p:spPr>
      </p:pic>
      <p:sp>
        <p:nvSpPr>
          <p:cNvPr id="51204" name="Text Box 10"/>
          <p:cNvSpPr txBox="1"/>
          <p:nvPr>
            <p:custDataLst>
              <p:tags r:id="rId10"/>
            </p:custDataLst>
          </p:nvPr>
        </p:nvSpPr>
        <p:spPr>
          <a:xfrm>
            <a:off x="1524000" y="6096000"/>
            <a:ext cx="18161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隶书" panose="02010509060101010101" pitchFamily="49" charset="-122"/>
              </a:rPr>
              <a:t>非洲茶园</a:t>
            </a:r>
            <a:endParaRPr lang="zh-CN" altLang="en-US"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52227" name="Picture 9" descr="0045">
            <a:hlinkClick r:id="rId7"/>
          </p:cNvPr>
          <p:cNvPicPr>
            <a:picLocks noChangeAspect="1"/>
          </p:cNvPicPr>
          <p:nvPr>
            <p:custDataLst>
              <p:tags r:id="rId8"/>
            </p:custDataLst>
          </p:nvPr>
        </p:nvPicPr>
        <p:blipFill>
          <a:blip r:embed="rId9"/>
          <a:stretch>
            <a:fillRect/>
          </a:stretch>
        </p:blipFill>
        <p:spPr>
          <a:xfrm>
            <a:off x="762000" y="533400"/>
            <a:ext cx="7772400" cy="5172075"/>
          </a:xfrm>
          <a:prstGeom prst="rect">
            <a:avLst/>
          </a:prstGeom>
          <a:noFill/>
          <a:ln w="9525">
            <a:noFill/>
          </a:ln>
        </p:spPr>
      </p:pic>
      <p:sp>
        <p:nvSpPr>
          <p:cNvPr id="52228" name="Text Box 10"/>
          <p:cNvSpPr txBox="1"/>
          <p:nvPr>
            <p:custDataLst>
              <p:tags r:id="rId10"/>
            </p:custDataLst>
          </p:nvPr>
        </p:nvSpPr>
        <p:spPr>
          <a:xfrm>
            <a:off x="1371600" y="5867400"/>
            <a:ext cx="33956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园艺业</a:t>
            </a:r>
            <a:r>
              <a:rPr lang="en-US" altLang="zh-CN" sz="2800" b="1" dirty="0">
                <a:latin typeface="Times New Roman" panose="02020603050405020304" pitchFamily="18" charset="0"/>
                <a:ea typeface="隶书" panose="02010509060101010101" pitchFamily="49" charset="-122"/>
              </a:rPr>
              <a:t>——</a:t>
            </a:r>
            <a:r>
              <a:rPr lang="zh-CN" altLang="en-US" sz="2800" b="1" dirty="0">
                <a:latin typeface="Times New Roman" panose="02020603050405020304" pitchFamily="18" charset="0"/>
                <a:ea typeface="隶书" panose="02010509060101010101" pitchFamily="49" charset="-122"/>
              </a:rPr>
              <a:t>葡萄种植</a:t>
            </a:r>
            <a:endParaRPr lang="zh-CN" altLang="en-US" sz="2800" b="1" dirty="0">
              <a:latin typeface="Times New Roman" panose="02020603050405020304" pitchFamily="18" charset="0"/>
              <a:ea typeface="隶书" panose="02010509060101010101" pitchFamily="49" charset="-122"/>
            </a:endParaRPr>
          </a:p>
        </p:txBody>
      </p:sp>
      <p:sp>
        <p:nvSpPr>
          <p:cNvPr id="52229" name="AutoShape 11">
            <a:hlinkClick r:id="rId11" action="ppaction://hlinksldjump"/>
          </p:cNvPr>
          <p:cNvSpPr/>
          <p:nvPr>
            <p:custDataLst>
              <p:tags r:id="rId12"/>
            </p:custDataLst>
          </p:nvPr>
        </p:nvSpPr>
        <p:spPr>
          <a:xfrm>
            <a:off x="7543800" y="5715000"/>
            <a:ext cx="509588" cy="5334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83260" y="1412875"/>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4000" b="1" dirty="0">
                <a:ea typeface="楷体_GB2312" pitchFamily="49" charset="-122"/>
                <a:sym typeface="+mn-ea"/>
              </a:rPr>
              <a:t>人地关系论：人们对人地关系的各种观点、思想流派的总称</a:t>
            </a:r>
            <a:endParaRPr lang="zh-CN" altLang="en-US" sz="40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主要人地关系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11505" y="1052830"/>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（一） 环境决定论</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（二） 可能论</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（三） 适应论 </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（四） 生态论 </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（五） 环境感知论 </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（六） 文化决定论</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（七）生产关系决定论和唯意志论 </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（八） 和谐论 </a:t>
            </a:r>
            <a:endParaRPr lang="zh-CN" altLang="en-US" sz="28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sp>
        <p:nvSpPr>
          <p:cNvPr id="52229" name="AutoShape 11">
            <a:hlinkClick r:id="rId8" action="ppaction://hlinksldjump"/>
          </p:cNvPr>
          <p:cNvSpPr/>
          <p:nvPr>
            <p:custDataLst>
              <p:tags r:id="rId9"/>
            </p:custDataLst>
          </p:nvPr>
        </p:nvSpPr>
        <p:spPr>
          <a:xfrm>
            <a:off x="7543800" y="5715000"/>
            <a:ext cx="509588" cy="5334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pic>
        <p:nvPicPr>
          <p:cNvPr id="55299" name="图片 3"/>
          <p:cNvPicPr>
            <a:picLocks noChangeAspect="1"/>
          </p:cNvPicPr>
          <p:nvPr>
            <p:custDataLst>
              <p:tags r:id="rId10"/>
            </p:custDataLst>
          </p:nvPr>
        </p:nvPicPr>
        <p:blipFill>
          <a:blip r:embed="rId11"/>
          <a:srcRect l="30707" t="11501" r="31494" b="4501"/>
          <a:stretch>
            <a:fillRect/>
          </a:stretch>
        </p:blipFill>
        <p:spPr>
          <a:xfrm>
            <a:off x="1920875" y="-53975"/>
            <a:ext cx="5530850" cy="6911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环境</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决定论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11505" y="1052830"/>
            <a:ext cx="7921625" cy="4617085"/>
          </a:xfrm>
          <a:prstGeom prst="rect">
            <a:avLst/>
          </a:prstGeom>
          <a:noFill/>
        </p:spPr>
        <p:txBody>
          <a:bodyPr wrap="square" rtlCol="0" anchor="t">
            <a:noAutofit/>
          </a:bodyPr>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地理学界，德国地理学家F．拉采尔（1844——1904年），《人类地理学》</a:t>
            </a:r>
            <a:endParaRPr lang="zh-CN" altLang="en-US" sz="2800" b="1" dirty="0">
              <a:ea typeface="楷体_GB2312" pitchFamily="49" charset="-122"/>
              <a:sym typeface="+mn-ea"/>
            </a:endParaRPr>
          </a:p>
          <a:p>
            <a:pPr marL="342900" fontAlgn="auto">
              <a:lnSpc>
                <a:spcPct val="150000"/>
              </a:lnSpc>
              <a:spcBef>
                <a:spcPts val="0"/>
              </a:spcBef>
              <a:buFont typeface="Wingdings" panose="05000000000000000000" charset="0"/>
            </a:pPr>
            <a:r>
              <a:rPr lang="zh-CN" altLang="en-US" sz="2800" b="1" dirty="0">
                <a:ea typeface="楷体_GB2312" pitchFamily="49" charset="-122"/>
                <a:sym typeface="+mn-ea"/>
              </a:rPr>
              <a:t>人是环境的产物，人和生物一样，其活动、发展和分布受环境的严格限制，环境以“盲目的残酷性统治着人类的命运”。</a:t>
            </a:r>
            <a:endParaRPr lang="zh-CN" altLang="en-US" sz="28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sp>
        <p:nvSpPr>
          <p:cNvPr id="52229" name="AutoShape 11">
            <a:hlinkClick r:id="rId8" action="ppaction://hlinksldjump"/>
          </p:cNvPr>
          <p:cNvSpPr/>
          <p:nvPr>
            <p:custDataLst>
              <p:tags r:id="rId9"/>
            </p:custDataLst>
          </p:nvPr>
        </p:nvSpPr>
        <p:spPr>
          <a:xfrm>
            <a:off x="7543800" y="5715000"/>
            <a:ext cx="509588" cy="533400"/>
          </a:xfrm>
          <a:prstGeom prst="actionButtonBackPrevious">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aphicFrame>
        <p:nvGraphicFramePr>
          <p:cNvPr id="27651" name="Group 3"/>
          <p:cNvGraphicFramePr>
            <a:graphicFrameLocks noGrp="1"/>
          </p:cNvGraphicFramePr>
          <p:nvPr>
            <p:custDataLst>
              <p:tags r:id="rId10"/>
            </p:custDataLst>
          </p:nvPr>
        </p:nvGraphicFramePr>
        <p:xfrm>
          <a:off x="287338" y="1844675"/>
          <a:ext cx="8569325" cy="4071938"/>
        </p:xfrm>
        <a:graphic>
          <a:graphicData uri="http://schemas.openxmlformats.org/drawingml/2006/table">
            <a:tbl>
              <a:tblPr/>
              <a:tblGrid>
                <a:gridCol w="649287"/>
                <a:gridCol w="739775"/>
                <a:gridCol w="771525"/>
                <a:gridCol w="600075"/>
                <a:gridCol w="685800"/>
                <a:gridCol w="442913"/>
                <a:gridCol w="576262"/>
                <a:gridCol w="576263"/>
                <a:gridCol w="792162"/>
                <a:gridCol w="647700"/>
                <a:gridCol w="647700"/>
                <a:gridCol w="720725"/>
                <a:gridCol w="358775"/>
                <a:gridCol w="360363"/>
              </a:tblGrid>
              <a:tr h="365736">
                <a:tc row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自然地理环境</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秦岭－淮河</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经度相近</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3">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同纬度</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hMerge="1">
                  <a:tcPr/>
                </a:tc>
                <a:tc gridSpan="4">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日照时数（小时）</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hMerge="1">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海拔</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r>
              <a:tr h="877823">
                <a:tc vMerge="1">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以</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南</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以</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北</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广州</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北</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京</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成</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都</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武</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汉</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上海</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福州、成都</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1200-1900</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沈阳、济南</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2574-1780</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高</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低</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1007788">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身高</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A+1.2</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至</a:t>
                      </a: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A+1.6</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B</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B+</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0.6</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C</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C +</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1.5</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C+</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3.3</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男</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165-168</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女</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154-157</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男</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172-174</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女</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159-162</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矮</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高</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91437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平均发育指数</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小</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大</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小</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大</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小</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中</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大</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89.5</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110</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小</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大</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906216">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备注</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7</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25</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岁</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年龄组</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18</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岁</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gridSpan="3">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18</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25</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岁</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hMerge="1">
                  <a:tcPr/>
                </a:tc>
                <a:tc gridSpan="4">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endPar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青   年</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hMerge="1">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a:t>
                      </a:r>
                      <a:r>
                        <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人类</a:t>
                      </a:r>
                      <a:endParaRPr kumimoji="0" lang="zh-CN" altLang="en-US" sz="18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08" marB="45708"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r>
            </a:tbl>
          </a:graphicData>
        </a:graphic>
      </p:graphicFrame>
      <p:sp>
        <p:nvSpPr>
          <p:cNvPr id="57346" name="Rectangle 2"/>
          <p:cNvSpPr>
            <a:spLocks noGrp="1" noRot="1"/>
          </p:cNvSpPr>
          <p:nvPr>
            <p:custDataLst>
              <p:tags r:id="rId11"/>
            </p:custDataLst>
          </p:nvPr>
        </p:nvSpPr>
        <p:spPr>
          <a:xfrm>
            <a:off x="2555558" y="908685"/>
            <a:ext cx="4745037" cy="64135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eaLnBrk="1" hangingPunct="1"/>
            <a:r>
              <a:rPr lang="zh-CN" altLang="en-US" sz="2800" dirty="0">
                <a:latin typeface="黑体" panose="02010609060101010101" charset="-122"/>
                <a:ea typeface="黑体" panose="02010609060101010101" charset="-122"/>
              </a:rPr>
              <a:t>人的生理特征与自然环境</a:t>
            </a:r>
            <a:endParaRPr lang="zh-CN" altLang="en-US" sz="28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graphicFrame>
        <p:nvGraphicFramePr>
          <p:cNvPr id="28674" name="Group 2"/>
          <p:cNvGraphicFramePr>
            <a:graphicFrameLocks noGrp="1"/>
          </p:cNvGraphicFramePr>
          <p:nvPr>
            <p:custDataLst>
              <p:tags r:id="rId8"/>
            </p:custDataLst>
          </p:nvPr>
        </p:nvGraphicFramePr>
        <p:xfrm>
          <a:off x="304800" y="1143000"/>
          <a:ext cx="8569325" cy="5008563"/>
        </p:xfrm>
        <a:graphic>
          <a:graphicData uri="http://schemas.openxmlformats.org/drawingml/2006/table">
            <a:tbl>
              <a:tblPr/>
              <a:tblGrid>
                <a:gridCol w="936625"/>
                <a:gridCol w="1871663"/>
                <a:gridCol w="2017712"/>
                <a:gridCol w="1355725"/>
                <a:gridCol w="1235075"/>
                <a:gridCol w="1152525"/>
              </a:tblGrid>
              <a:tr h="576270">
                <a:tc row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元素</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gridSpan="3">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缺            乏</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c hMerge="1">
                  <a:tcPr/>
                </a:tc>
                <a:tc gridSpan="2">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　富   集</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hMerge="1">
                  <a:tcPr/>
                </a:tc>
              </a:tr>
              <a:tr h="647708">
                <a:tc vMerge="1">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隶书" panose="02010509060101010101" pitchFamily="49" charset="-122"/>
                          <a:ea typeface="隶书" panose="02010509060101010101" pitchFamily="49" charset="-122"/>
                        </a:rPr>
                        <a:t>碘</a:t>
                      </a:r>
                      <a:endParaRPr kumimoji="0" lang="zh-CN" altLang="en-US" sz="2400" b="0" i="0" u="none" strike="noStrike" cap="none" normalizeH="0" baseline="0" dirty="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硒</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铜</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氟</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锌、钴</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1335041">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地方疾病</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甲状腺肿</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克汀病</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（呆小）</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肠  癌</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克山病</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（心肌坏死）</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胃癌</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氟骨症</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肝癌</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r h="2449544">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地</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域</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刚果河</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阿尔卑斯山北美大湖</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安第斯山</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美国</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大兴安岭</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太行山</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六盘山</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云贵高原</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北威尔士</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印度</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俄</a:t>
                      </a:r>
                      <a:r>
                        <a:rPr kumimoji="0" lang="en-US" altLang="zh-CN"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日美</a:t>
                      </a:r>
                      <a:r>
                        <a:rPr kumimoji="0" lang="en-US" altLang="zh-CN"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a:t>
                      </a: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英</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rPr>
                        <a:t>贵陕晋</a:t>
                      </a:r>
                      <a:endParaRPr kumimoji="0" lang="zh-CN" altLang="en-US" sz="2400" b="0" i="0" u="none" strike="noStrike" cap="none" normalizeH="0" baseline="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344805" indent="11303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671830" indent="243205">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4255" indent="34798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755" indent="48768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indent="48768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隶书" panose="02010509060101010101" pitchFamily="49" charset="-122"/>
                          <a:ea typeface="隶书" panose="02010509060101010101" pitchFamily="49" charset="-122"/>
                        </a:rPr>
                        <a:t>非洲</a:t>
                      </a:r>
                      <a:endParaRPr kumimoji="0" lang="zh-CN" altLang="en-US" sz="2400" b="0" i="0" u="none" strike="noStrike" cap="none" normalizeH="0" baseline="0" dirty="0" smtClean="0">
                        <a:ln>
                          <a:noFill/>
                        </a:ln>
                        <a:solidFill>
                          <a:schemeClr val="tx1"/>
                        </a:solidFill>
                        <a:effectLst/>
                        <a:latin typeface="隶书" panose="02010509060101010101" pitchFamily="49" charset="-122"/>
                        <a:ea typeface="隶书" panose="02010509060101010101" pitchFamily="49" charset="-122"/>
                      </a:endParaRPr>
                    </a:p>
                  </a:txBody>
                  <a:tcPr marT="45721" marB="45721" anchor="ctr" horzOverflow="overflow">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noFill/>
                  </a:tcPr>
                </a:tc>
              </a:tr>
            </a:tbl>
          </a:graphicData>
        </a:graphic>
      </p:graphicFrame>
      <p:sp>
        <p:nvSpPr>
          <p:cNvPr id="58403" name="Text Box 35"/>
          <p:cNvSpPr txBox="1"/>
          <p:nvPr>
            <p:custDataLst>
              <p:tags r:id="rId9"/>
            </p:custDataLst>
          </p:nvPr>
        </p:nvSpPr>
        <p:spPr>
          <a:xfrm>
            <a:off x="3048000" y="533400"/>
            <a:ext cx="3521075" cy="5191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地方病与自然环境</a:t>
            </a:r>
            <a:endParaRPr lang="zh-CN" altLang="en-US" sz="28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0-#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0"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9394" name="Text Box 2"/>
          <p:cNvSpPr txBox="1"/>
          <p:nvPr>
            <p:custDataLst>
              <p:tags r:id="rId2"/>
            </p:custDataLst>
          </p:nvPr>
        </p:nvSpPr>
        <p:spPr>
          <a:xfrm>
            <a:off x="3429000" y="381000"/>
            <a:ext cx="2012950" cy="457200"/>
          </a:xfrm>
          <a:prstGeom prst="rect">
            <a:avLst/>
          </a:prstGeom>
          <a:solidFill>
            <a:srgbClr val="CC00CC"/>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自然地理环境</a:t>
            </a:r>
            <a:endParaRPr lang="zh-CN" altLang="en-US" sz="2400" b="1" dirty="0">
              <a:latin typeface="Times New Roman" panose="02020603050405020304" pitchFamily="18" charset="0"/>
            </a:endParaRPr>
          </a:p>
        </p:txBody>
      </p:sp>
      <p:sp>
        <p:nvSpPr>
          <p:cNvPr id="59395" name="Text Box 3"/>
          <p:cNvSpPr txBox="1"/>
          <p:nvPr>
            <p:custDataLst>
              <p:tags r:id="rId3"/>
            </p:custDataLst>
          </p:nvPr>
        </p:nvSpPr>
        <p:spPr>
          <a:xfrm>
            <a:off x="6096000" y="2743200"/>
            <a:ext cx="1403350" cy="457200"/>
          </a:xfrm>
          <a:prstGeom prst="rect">
            <a:avLst/>
          </a:prstGeom>
          <a:solidFill>
            <a:srgbClr val="CC99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生产内容</a:t>
            </a:r>
            <a:endParaRPr lang="zh-CN" altLang="en-US" sz="2400" b="1" dirty="0">
              <a:latin typeface="Times New Roman" panose="02020603050405020304" pitchFamily="18" charset="0"/>
            </a:endParaRPr>
          </a:p>
        </p:txBody>
      </p:sp>
      <p:sp>
        <p:nvSpPr>
          <p:cNvPr id="59396" name="Text Box 4"/>
          <p:cNvSpPr txBox="1"/>
          <p:nvPr>
            <p:custDataLst>
              <p:tags r:id="rId4"/>
            </p:custDataLst>
          </p:nvPr>
        </p:nvSpPr>
        <p:spPr>
          <a:xfrm>
            <a:off x="1447800" y="4343400"/>
            <a:ext cx="1403350" cy="457200"/>
          </a:xfrm>
          <a:prstGeom prst="rect">
            <a:avLst/>
          </a:prstGeom>
          <a:solidFill>
            <a:srgbClr val="FFFF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生活方式</a:t>
            </a:r>
            <a:endParaRPr lang="zh-CN" altLang="en-US" sz="2400" b="1" dirty="0">
              <a:latin typeface="Times New Roman" panose="02020603050405020304" pitchFamily="18" charset="0"/>
            </a:endParaRPr>
          </a:p>
        </p:txBody>
      </p:sp>
      <p:sp>
        <p:nvSpPr>
          <p:cNvPr id="59397" name="Text Box 5"/>
          <p:cNvSpPr txBox="1"/>
          <p:nvPr>
            <p:custDataLst>
              <p:tags r:id="rId5"/>
            </p:custDataLst>
          </p:nvPr>
        </p:nvSpPr>
        <p:spPr>
          <a:xfrm>
            <a:off x="1905000" y="1752600"/>
            <a:ext cx="1403350" cy="457200"/>
          </a:xfrm>
          <a:prstGeom prst="rect">
            <a:avLst/>
          </a:prstGeom>
          <a:solidFill>
            <a:srgbClr val="FF00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生活条件</a:t>
            </a:r>
            <a:endParaRPr lang="zh-CN" altLang="en-US" sz="2400" b="1" dirty="0">
              <a:latin typeface="Times New Roman" panose="02020603050405020304" pitchFamily="18" charset="0"/>
            </a:endParaRPr>
          </a:p>
        </p:txBody>
      </p:sp>
      <p:sp>
        <p:nvSpPr>
          <p:cNvPr id="59398" name="Text Box 6"/>
          <p:cNvSpPr txBox="1"/>
          <p:nvPr>
            <p:custDataLst>
              <p:tags r:id="rId6"/>
            </p:custDataLst>
          </p:nvPr>
        </p:nvSpPr>
        <p:spPr>
          <a:xfrm>
            <a:off x="1447800" y="2590800"/>
            <a:ext cx="1403350" cy="457200"/>
          </a:xfrm>
          <a:prstGeom prst="rect">
            <a:avLst/>
          </a:prstGeom>
          <a:solidFill>
            <a:srgbClr val="FF66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生理特征</a:t>
            </a:r>
            <a:endParaRPr lang="zh-CN" altLang="en-US" sz="2400" b="1" dirty="0">
              <a:latin typeface="Times New Roman" panose="02020603050405020304" pitchFamily="18" charset="0"/>
            </a:endParaRPr>
          </a:p>
        </p:txBody>
      </p:sp>
      <p:sp>
        <p:nvSpPr>
          <p:cNvPr id="59399" name="Text Box 7"/>
          <p:cNvSpPr txBox="1"/>
          <p:nvPr>
            <p:custDataLst>
              <p:tags r:id="rId7"/>
            </p:custDataLst>
          </p:nvPr>
        </p:nvSpPr>
        <p:spPr>
          <a:xfrm>
            <a:off x="990600" y="3505200"/>
            <a:ext cx="1403350" cy="457200"/>
          </a:xfrm>
          <a:prstGeom prst="rect">
            <a:avLst/>
          </a:prstGeom>
          <a:solidFill>
            <a:srgbClr val="FFCC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心理特征</a:t>
            </a:r>
            <a:endParaRPr lang="zh-CN" altLang="en-US" sz="2400" b="1" dirty="0">
              <a:latin typeface="Times New Roman" panose="02020603050405020304" pitchFamily="18" charset="0"/>
            </a:endParaRPr>
          </a:p>
        </p:txBody>
      </p:sp>
      <p:sp>
        <p:nvSpPr>
          <p:cNvPr id="59400" name="Text Box 8"/>
          <p:cNvSpPr txBox="1"/>
          <p:nvPr>
            <p:custDataLst>
              <p:tags r:id="rId8"/>
            </p:custDataLst>
          </p:nvPr>
        </p:nvSpPr>
        <p:spPr>
          <a:xfrm>
            <a:off x="1981200" y="5181600"/>
            <a:ext cx="1403350" cy="457200"/>
          </a:xfrm>
          <a:prstGeom prst="rect">
            <a:avLst/>
          </a:prstGeom>
          <a:solidFill>
            <a:srgbClr val="FFFF99"/>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生活习俗</a:t>
            </a:r>
            <a:endParaRPr lang="zh-CN" altLang="en-US" sz="2400" b="1" dirty="0">
              <a:latin typeface="Times New Roman" panose="02020603050405020304" pitchFamily="18" charset="0"/>
            </a:endParaRPr>
          </a:p>
        </p:txBody>
      </p:sp>
      <p:sp>
        <p:nvSpPr>
          <p:cNvPr id="59401" name="Text Box 9"/>
          <p:cNvSpPr txBox="1"/>
          <p:nvPr>
            <p:custDataLst>
              <p:tags r:id="rId9"/>
            </p:custDataLst>
          </p:nvPr>
        </p:nvSpPr>
        <p:spPr>
          <a:xfrm>
            <a:off x="2514600" y="6019800"/>
            <a:ext cx="1403350" cy="457200"/>
          </a:xfrm>
          <a:prstGeom prst="rect">
            <a:avLst/>
          </a:prstGeom>
          <a:solidFill>
            <a:srgbClr val="FFFF66"/>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文化特征</a:t>
            </a:r>
            <a:endParaRPr lang="zh-CN" altLang="en-US" sz="2400" b="1" dirty="0">
              <a:latin typeface="Times New Roman" panose="02020603050405020304" pitchFamily="18" charset="0"/>
            </a:endParaRPr>
          </a:p>
        </p:txBody>
      </p:sp>
      <p:sp>
        <p:nvSpPr>
          <p:cNvPr id="59402" name="Text Box 10"/>
          <p:cNvSpPr txBox="1"/>
          <p:nvPr>
            <p:custDataLst>
              <p:tags r:id="rId10"/>
            </p:custDataLst>
          </p:nvPr>
        </p:nvSpPr>
        <p:spPr>
          <a:xfrm>
            <a:off x="5943600" y="1066800"/>
            <a:ext cx="184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zh-CN" sz="2400" dirty="0">
              <a:latin typeface="Times New Roman" panose="02020603050405020304" pitchFamily="18" charset="0"/>
            </a:endParaRPr>
          </a:p>
        </p:txBody>
      </p:sp>
      <p:sp>
        <p:nvSpPr>
          <p:cNvPr id="59403" name="Text Box 11"/>
          <p:cNvSpPr txBox="1"/>
          <p:nvPr>
            <p:custDataLst>
              <p:tags r:id="rId11"/>
            </p:custDataLst>
          </p:nvPr>
        </p:nvSpPr>
        <p:spPr>
          <a:xfrm>
            <a:off x="5562600" y="1828800"/>
            <a:ext cx="1403350" cy="457200"/>
          </a:xfrm>
          <a:prstGeom prst="rect">
            <a:avLst/>
          </a:prstGeom>
          <a:solidFill>
            <a:srgbClr val="CC66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生产条件</a:t>
            </a:r>
            <a:endParaRPr lang="zh-CN" altLang="en-US" sz="2400" b="1" dirty="0">
              <a:latin typeface="Times New Roman" panose="02020603050405020304" pitchFamily="18" charset="0"/>
            </a:endParaRPr>
          </a:p>
        </p:txBody>
      </p:sp>
      <p:sp>
        <p:nvSpPr>
          <p:cNvPr id="59404" name="Text Box 12"/>
          <p:cNvSpPr txBox="1"/>
          <p:nvPr>
            <p:custDataLst>
              <p:tags r:id="rId12"/>
            </p:custDataLst>
          </p:nvPr>
        </p:nvSpPr>
        <p:spPr>
          <a:xfrm>
            <a:off x="6477000" y="3505200"/>
            <a:ext cx="1403350" cy="457200"/>
          </a:xfrm>
          <a:prstGeom prst="rect">
            <a:avLst/>
          </a:prstGeom>
          <a:solidFill>
            <a:srgbClr val="CCCC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生产布局</a:t>
            </a:r>
            <a:endParaRPr lang="zh-CN" altLang="en-US" sz="2400" b="1" dirty="0">
              <a:latin typeface="Times New Roman" panose="02020603050405020304" pitchFamily="18" charset="0"/>
            </a:endParaRPr>
          </a:p>
        </p:txBody>
      </p:sp>
      <p:sp>
        <p:nvSpPr>
          <p:cNvPr id="59405" name="Text Box 13"/>
          <p:cNvSpPr txBox="1"/>
          <p:nvPr>
            <p:custDataLst>
              <p:tags r:id="rId13"/>
            </p:custDataLst>
          </p:nvPr>
        </p:nvSpPr>
        <p:spPr>
          <a:xfrm>
            <a:off x="5943600" y="4343400"/>
            <a:ext cx="1403350" cy="457200"/>
          </a:xfrm>
          <a:prstGeom prst="rect">
            <a:avLst/>
          </a:prstGeom>
          <a:solidFill>
            <a:srgbClr val="9999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生产水平</a:t>
            </a:r>
            <a:endParaRPr lang="zh-CN" altLang="en-US" sz="2400" b="1" dirty="0">
              <a:latin typeface="Times New Roman" panose="02020603050405020304" pitchFamily="18" charset="0"/>
            </a:endParaRPr>
          </a:p>
        </p:txBody>
      </p:sp>
      <p:sp>
        <p:nvSpPr>
          <p:cNvPr id="59406" name="Text Box 14"/>
          <p:cNvSpPr txBox="1"/>
          <p:nvPr>
            <p:custDataLst>
              <p:tags r:id="rId14"/>
            </p:custDataLst>
          </p:nvPr>
        </p:nvSpPr>
        <p:spPr>
          <a:xfrm>
            <a:off x="5410200" y="5181600"/>
            <a:ext cx="1403350" cy="457200"/>
          </a:xfrm>
          <a:prstGeom prst="rect">
            <a:avLst/>
          </a:prstGeom>
          <a:solidFill>
            <a:srgbClr val="CCFF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生产关系</a:t>
            </a:r>
            <a:endParaRPr lang="zh-CN" altLang="en-US" sz="2400" b="1" dirty="0">
              <a:latin typeface="Times New Roman" panose="02020603050405020304" pitchFamily="18" charset="0"/>
            </a:endParaRPr>
          </a:p>
        </p:txBody>
      </p:sp>
      <p:sp>
        <p:nvSpPr>
          <p:cNvPr id="59407" name="Text Box 15"/>
          <p:cNvSpPr txBox="1"/>
          <p:nvPr>
            <p:custDataLst>
              <p:tags r:id="rId15"/>
            </p:custDataLst>
          </p:nvPr>
        </p:nvSpPr>
        <p:spPr>
          <a:xfrm>
            <a:off x="4876800" y="6019800"/>
            <a:ext cx="1403350" cy="457200"/>
          </a:xfrm>
          <a:prstGeom prst="rect">
            <a:avLst/>
          </a:prstGeom>
          <a:solidFill>
            <a:srgbClr val="00FFFF"/>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社会制度</a:t>
            </a:r>
            <a:endParaRPr lang="zh-CN" altLang="en-US" sz="2400" b="1" dirty="0">
              <a:latin typeface="Times New Roman" panose="02020603050405020304" pitchFamily="18" charset="0"/>
            </a:endParaRPr>
          </a:p>
        </p:txBody>
      </p:sp>
      <p:sp>
        <p:nvSpPr>
          <p:cNvPr id="59408" name="AutoShape 16"/>
          <p:cNvSpPr/>
          <p:nvPr>
            <p:custDataLst>
              <p:tags r:id="rId16"/>
            </p:custDataLst>
          </p:nvPr>
        </p:nvSpPr>
        <p:spPr>
          <a:xfrm>
            <a:off x="2514600" y="990600"/>
            <a:ext cx="228600" cy="609600"/>
          </a:xfrm>
          <a:prstGeom prst="downArrow">
            <a:avLst>
              <a:gd name="adj1" fmla="val 50000"/>
              <a:gd name="adj2" fmla="val 66666"/>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09" name="AutoShape 17"/>
          <p:cNvSpPr/>
          <p:nvPr>
            <p:custDataLst>
              <p:tags r:id="rId17"/>
            </p:custDataLst>
          </p:nvPr>
        </p:nvSpPr>
        <p:spPr>
          <a:xfrm>
            <a:off x="6096000" y="1066800"/>
            <a:ext cx="228600" cy="609600"/>
          </a:xfrm>
          <a:prstGeom prst="downArrow">
            <a:avLst>
              <a:gd name="adj1" fmla="val 50000"/>
              <a:gd name="adj2" fmla="val 66666"/>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0" name="AutoShape 18"/>
          <p:cNvSpPr/>
          <p:nvPr>
            <p:custDataLst>
              <p:tags r:id="rId18"/>
            </p:custDataLst>
          </p:nvPr>
        </p:nvSpPr>
        <p:spPr>
          <a:xfrm>
            <a:off x="2514600" y="22860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1" name="AutoShape 19"/>
          <p:cNvSpPr/>
          <p:nvPr>
            <p:custDataLst>
              <p:tags r:id="rId19"/>
            </p:custDataLst>
          </p:nvPr>
        </p:nvSpPr>
        <p:spPr>
          <a:xfrm>
            <a:off x="6172200" y="23622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2" name="AutoShape 20"/>
          <p:cNvSpPr/>
          <p:nvPr>
            <p:custDataLst>
              <p:tags r:id="rId20"/>
            </p:custDataLst>
          </p:nvPr>
        </p:nvSpPr>
        <p:spPr>
          <a:xfrm>
            <a:off x="6553200" y="32004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3" name="AutoShape 21"/>
          <p:cNvSpPr/>
          <p:nvPr>
            <p:custDataLst>
              <p:tags r:id="rId21"/>
            </p:custDataLst>
          </p:nvPr>
        </p:nvSpPr>
        <p:spPr>
          <a:xfrm>
            <a:off x="6553200" y="40386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4" name="AutoShape 22"/>
          <p:cNvSpPr/>
          <p:nvPr>
            <p:custDataLst>
              <p:tags r:id="rId22"/>
            </p:custDataLst>
          </p:nvPr>
        </p:nvSpPr>
        <p:spPr>
          <a:xfrm>
            <a:off x="5943600" y="48768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5" name="AutoShape 23"/>
          <p:cNvSpPr/>
          <p:nvPr>
            <p:custDataLst>
              <p:tags r:id="rId23"/>
            </p:custDataLst>
          </p:nvPr>
        </p:nvSpPr>
        <p:spPr>
          <a:xfrm>
            <a:off x="2057400" y="32004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6" name="AutoShape 24"/>
          <p:cNvSpPr/>
          <p:nvPr>
            <p:custDataLst>
              <p:tags r:id="rId24"/>
            </p:custDataLst>
          </p:nvPr>
        </p:nvSpPr>
        <p:spPr>
          <a:xfrm>
            <a:off x="2057400" y="40386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7" name="AutoShape 25"/>
          <p:cNvSpPr/>
          <p:nvPr>
            <p:custDataLst>
              <p:tags r:id="rId25"/>
            </p:custDataLst>
          </p:nvPr>
        </p:nvSpPr>
        <p:spPr>
          <a:xfrm>
            <a:off x="2667000" y="48768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8" name="AutoShape 26"/>
          <p:cNvSpPr/>
          <p:nvPr>
            <p:custDataLst>
              <p:tags r:id="rId26"/>
            </p:custDataLst>
          </p:nvPr>
        </p:nvSpPr>
        <p:spPr>
          <a:xfrm>
            <a:off x="3124200" y="57150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9419" name="AutoShape 27"/>
          <p:cNvSpPr/>
          <p:nvPr>
            <p:custDataLst>
              <p:tags r:id="rId27"/>
            </p:custDataLst>
          </p:nvPr>
        </p:nvSpPr>
        <p:spPr>
          <a:xfrm>
            <a:off x="5410200" y="5715000"/>
            <a:ext cx="228600" cy="2286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一、人文的空间现象</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endParaRPr lang="zh-CN" altLang="en-US" sz="2100" b="1" dirty="0">
              <a:ea typeface="楷体_GB2312" pitchFamily="49" charset="-122"/>
              <a:sym typeface="+mn-ea"/>
            </a:endParaRPr>
          </a:p>
        </p:txBody>
      </p:sp>
      <p:sp>
        <p:nvSpPr>
          <p:cNvPr id="12291" name="文本占位符 12290"/>
          <p:cNvSpPr>
            <a:spLocks noGrp="1"/>
          </p:cNvSpPr>
          <p:nvPr>
            <p:custDataLst>
              <p:tags r:id="rId2"/>
            </p:custDataLst>
          </p:nvPr>
        </p:nvSpPr>
        <p:spPr>
          <a:xfrm>
            <a:off x="1907540" y="1412240"/>
            <a:ext cx="5447030"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r>
              <a:rPr lang="zh-CN" altLang="en-US" sz="3600" dirty="0">
                <a:ea typeface="华文行楷" panose="02010800040101010101" pitchFamily="2" charset="-122"/>
                <a:hlinkClick r:id="" action="ppaction://hlinkshowjump?jump=nextslide"/>
              </a:rPr>
              <a:t>形式文化区</a:t>
            </a:r>
            <a:endParaRPr lang="zh-CN" altLang="en-US" sz="3600" dirty="0">
              <a:ea typeface="华文行楷" panose="02010800040101010101" pitchFamily="2" charset="-122"/>
            </a:endParaRPr>
          </a:p>
          <a:p>
            <a:pPr eaLnBrk="1" hangingPunct="1">
              <a:buNone/>
            </a:pPr>
            <a:endParaRPr lang="zh-CN" altLang="en-US" sz="3600" dirty="0">
              <a:ea typeface="华文行楷" panose="02010800040101010101" pitchFamily="2" charset="-122"/>
            </a:endParaRPr>
          </a:p>
          <a:p>
            <a:pPr eaLnBrk="1" hangingPunct="1"/>
            <a:r>
              <a:rPr lang="zh-CN" altLang="en-US" sz="3600" dirty="0">
                <a:ea typeface="华文行楷" panose="02010800040101010101" pitchFamily="2" charset="-122"/>
                <a:hlinkClick r:id="rId3" action="ppaction://hlinksldjump"/>
              </a:rPr>
              <a:t>功能文化区</a:t>
            </a:r>
            <a:endParaRPr lang="zh-CN" altLang="en-US" sz="3600" dirty="0">
              <a:ea typeface="华文行楷" panose="02010800040101010101" pitchFamily="2" charset="-122"/>
            </a:endParaRPr>
          </a:p>
          <a:p>
            <a:pPr eaLnBrk="1" hangingPunct="1">
              <a:buNone/>
            </a:pPr>
            <a:endParaRPr lang="zh-CN" altLang="en-US" sz="3600" dirty="0">
              <a:ea typeface="华文行楷" panose="02010800040101010101" pitchFamily="2" charset="-122"/>
            </a:endParaRPr>
          </a:p>
          <a:p>
            <a:pPr eaLnBrk="1" hangingPunct="1"/>
            <a:r>
              <a:rPr lang="zh-CN" altLang="en-US" sz="3600" dirty="0">
                <a:ea typeface="华文行楷" panose="02010800040101010101" pitchFamily="2" charset="-122"/>
                <a:hlinkClick r:id="rId4" action="ppaction://hlinksldjump"/>
              </a:rPr>
              <a:t>乡土文化区</a:t>
            </a:r>
            <a:endParaRPr lang="zh-CN" altLang="en-US" sz="3600" dirty="0">
              <a:ea typeface="华文行楷" panose="02010800040101010101" pitchFamily="2" charset="-122"/>
            </a:endParaRPr>
          </a:p>
          <a:p>
            <a:pPr eaLnBrk="1" hangingPunct="1"/>
            <a:endParaRPr lang="zh-CN" altLang="en-US" sz="3600" dirty="0">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环境决定论主要</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观点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11505" y="1052830"/>
            <a:ext cx="7921625" cy="4617085"/>
          </a:xfrm>
          <a:prstGeom prst="rect">
            <a:avLst/>
          </a:prstGeom>
          <a:noFill/>
        </p:spPr>
        <p:txBody>
          <a:bodyPr wrap="square" rtlCol="0" anchor="t">
            <a:noAutofit/>
          </a:bodyPr>
          <a:p>
            <a:pPr marL="800100" indent="-457200" fontAlgn="auto">
              <a:lnSpc>
                <a:spcPct val="150000"/>
              </a:lnSpc>
              <a:spcBef>
                <a:spcPts val="0"/>
              </a:spcBef>
              <a:buClr>
                <a:srgbClr val="333399"/>
              </a:buClr>
              <a:buFont typeface="Wingdings" panose="05000000000000000000" charset="0"/>
              <a:buChar char="n"/>
            </a:pPr>
            <a:r>
              <a:rPr lang="zh-CN" altLang="en-US" sz="2800" b="1" dirty="0">
                <a:ea typeface="楷体_GB2312" pitchFamily="49" charset="-122"/>
                <a:sym typeface="+mn-ea"/>
              </a:rPr>
              <a:t>自然地理环境决定社会发展</a:t>
            </a:r>
            <a:endParaRPr lang="zh-CN" altLang="en-US" sz="2800" b="1" dirty="0">
              <a:ea typeface="楷体_GB2312" pitchFamily="49" charset="-122"/>
              <a:sym typeface="+mn-ea"/>
            </a:endParaRPr>
          </a:p>
          <a:p>
            <a:pPr marL="800100" indent="-457200" fontAlgn="auto">
              <a:lnSpc>
                <a:spcPct val="150000"/>
              </a:lnSpc>
              <a:spcBef>
                <a:spcPts val="0"/>
              </a:spcBef>
              <a:buClr>
                <a:srgbClr val="333399"/>
              </a:buClr>
              <a:buFont typeface="Wingdings" panose="05000000000000000000" charset="0"/>
              <a:buChar char="n"/>
            </a:pPr>
            <a:r>
              <a:rPr lang="zh-CN" altLang="en-US" sz="2800" b="1" dirty="0">
                <a:ea typeface="楷体_GB2312" pitchFamily="49" charset="-122"/>
                <a:sym typeface="+mn-ea"/>
              </a:rPr>
              <a:t>分类</a:t>
            </a:r>
            <a:endParaRPr lang="zh-CN" altLang="en-US" sz="2800" b="1" dirty="0">
              <a:ea typeface="楷体_GB2312" pitchFamily="49" charset="-122"/>
              <a:sym typeface="+mn-ea"/>
            </a:endParaRPr>
          </a:p>
          <a:p>
            <a:pPr marL="1257300" lvl="1" indent="-457200" fontAlgn="auto">
              <a:lnSpc>
                <a:spcPct val="150000"/>
              </a:lnSpc>
              <a:spcBef>
                <a:spcPts val="0"/>
              </a:spcBef>
              <a:buClr>
                <a:srgbClr val="333399"/>
              </a:buClr>
              <a:buFont typeface="Wingdings" panose="05000000000000000000" charset="0"/>
              <a:buChar char="u"/>
            </a:pPr>
            <a:r>
              <a:rPr lang="zh-CN" altLang="en-US" sz="2800" b="1" dirty="0">
                <a:ea typeface="楷体_GB2312" pitchFamily="49" charset="-122"/>
                <a:sym typeface="+mn-ea"/>
              </a:rPr>
              <a:t>气候决定论</a:t>
            </a:r>
            <a:endParaRPr lang="zh-CN" altLang="en-US" sz="2800" b="1" dirty="0">
              <a:ea typeface="楷体_GB2312" pitchFamily="49" charset="-122"/>
              <a:sym typeface="+mn-ea"/>
            </a:endParaRPr>
          </a:p>
          <a:p>
            <a:pPr marL="1257300" lvl="1" indent="-457200" fontAlgn="auto">
              <a:lnSpc>
                <a:spcPct val="150000"/>
              </a:lnSpc>
              <a:spcBef>
                <a:spcPts val="0"/>
              </a:spcBef>
              <a:buClr>
                <a:srgbClr val="333399"/>
              </a:buClr>
              <a:buFont typeface="Wingdings" panose="05000000000000000000" charset="0"/>
              <a:buChar char="u"/>
            </a:pPr>
            <a:r>
              <a:rPr lang="zh-CN" altLang="en-US" sz="2800" b="1" dirty="0">
                <a:ea typeface="楷体_GB2312" pitchFamily="49" charset="-122"/>
                <a:sym typeface="+mn-ea"/>
              </a:rPr>
              <a:t> 地貌决定论</a:t>
            </a:r>
            <a:endParaRPr lang="zh-CN" altLang="en-US" sz="2800" b="1" dirty="0">
              <a:ea typeface="楷体_GB2312" pitchFamily="49" charset="-122"/>
              <a:sym typeface="+mn-ea"/>
            </a:endParaRPr>
          </a:p>
          <a:p>
            <a:pPr marL="1257300" lvl="1" indent="-457200" fontAlgn="auto">
              <a:lnSpc>
                <a:spcPct val="150000"/>
              </a:lnSpc>
              <a:spcBef>
                <a:spcPts val="0"/>
              </a:spcBef>
              <a:buClr>
                <a:srgbClr val="333399"/>
              </a:buClr>
              <a:buFont typeface="Wingdings" panose="05000000000000000000" charset="0"/>
              <a:buChar char="u"/>
            </a:pPr>
            <a:r>
              <a:rPr lang="zh-CN" altLang="en-US" sz="2800" b="1" dirty="0">
                <a:ea typeface="楷体_GB2312" pitchFamily="49" charset="-122"/>
                <a:sym typeface="+mn-ea"/>
              </a:rPr>
              <a:t>土地决定论</a:t>
            </a:r>
            <a:endParaRPr lang="zh-CN" altLang="en-US" sz="2800" b="1" dirty="0">
              <a:ea typeface="楷体_GB2312" pitchFamily="49" charset="-122"/>
              <a:sym typeface="+mn-ea"/>
            </a:endParaRPr>
          </a:p>
          <a:p>
            <a:pPr marL="1257300" lvl="1" indent="-457200" fontAlgn="auto">
              <a:lnSpc>
                <a:spcPct val="150000"/>
              </a:lnSpc>
              <a:spcBef>
                <a:spcPts val="0"/>
              </a:spcBef>
              <a:buClr>
                <a:srgbClr val="333399"/>
              </a:buClr>
              <a:buFont typeface="Wingdings" panose="05000000000000000000" charset="0"/>
              <a:buChar char="u"/>
            </a:pPr>
            <a:r>
              <a:rPr lang="zh-CN" altLang="en-US" sz="2800" b="1" dirty="0">
                <a:ea typeface="楷体_GB2312" pitchFamily="49" charset="-122"/>
                <a:sym typeface="+mn-ea"/>
              </a:rPr>
              <a:t> 天文决定论</a:t>
            </a:r>
            <a:endParaRPr lang="zh-CN" altLang="en-US" sz="2800" b="1" dirty="0">
              <a:ea typeface="楷体_GB2312" pitchFamily="49" charset="-122"/>
              <a:sym typeface="+mn-ea"/>
            </a:endParaRPr>
          </a:p>
          <a:p>
            <a:pPr marL="1257300" lvl="1" indent="-457200" fontAlgn="auto">
              <a:lnSpc>
                <a:spcPct val="150000"/>
              </a:lnSpc>
              <a:spcBef>
                <a:spcPts val="0"/>
              </a:spcBef>
              <a:buClr>
                <a:srgbClr val="333399"/>
              </a:buClr>
              <a:buFont typeface="Wingdings" panose="05000000000000000000" charset="0"/>
              <a:buChar char="u"/>
            </a:pPr>
            <a:r>
              <a:rPr lang="zh-CN" altLang="en-US" sz="2800" b="1" dirty="0">
                <a:ea typeface="楷体_GB2312" pitchFamily="49" charset="-122"/>
                <a:sym typeface="+mn-ea"/>
              </a:rPr>
              <a:t>自然地理要素综合决定论 </a:t>
            </a:r>
            <a:endParaRPr lang="zh-CN" altLang="en-US" sz="28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环境决定论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评价</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积极意义</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反对唯心主义神决定论</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客观上尊重和保护自然环境</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危害</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束缚人对自然的开发利用</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自然宿命论</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助长种族主义</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发达国家的侵略扩张</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启示</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正确认识自然地理环境对社会影响程度</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社会发展由内因决定，把握人类开发利用自然的度 </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人地关系</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相关论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342900" fontAlgn="auto">
              <a:lnSpc>
                <a:spcPct val="130000"/>
              </a:lnSpc>
              <a:spcBef>
                <a:spcPts val="0"/>
              </a:spcBef>
              <a:buClr>
                <a:srgbClr val="333399"/>
              </a:buClr>
            </a:pPr>
            <a:r>
              <a:rPr lang="zh-CN" altLang="en-US" sz="2400" b="1" dirty="0">
                <a:ea typeface="楷体_GB2312" pitchFamily="49" charset="-122"/>
                <a:sym typeface="+mn-ea"/>
              </a:rPr>
              <a:t>背景</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经验背景</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社会发展受自然地理环境和社会因素的共同影响</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同样的自然地理环境可能形成不同的社会现象</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社会背景：批判自然地理环境决定论</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科学背景</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自然地理环境的相对稳定性和人文现象的不定性和复杂性</a:t>
            </a:r>
            <a:endParaRPr lang="zh-CN" altLang="en-US" sz="2400" b="1" dirty="0">
              <a:ea typeface="楷体_GB2312" pitchFamily="49" charset="-122"/>
              <a:sym typeface="+mn-ea"/>
            </a:endParaRPr>
          </a:p>
          <a:p>
            <a:pPr marL="1257300" lvl="1" indent="-4572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人地关系的变动性，建立或然论的人地关系</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可能论（也称或然</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342900" fontAlgn="auto">
              <a:lnSpc>
                <a:spcPct val="130000"/>
              </a:lnSpc>
              <a:spcBef>
                <a:spcPts val="0"/>
              </a:spcBef>
              <a:buClr>
                <a:srgbClr val="333399"/>
              </a:buClr>
            </a:pPr>
            <a:r>
              <a:rPr lang="zh-CN" altLang="en-US" sz="2400" b="1" dirty="0">
                <a:solidFill>
                  <a:srgbClr val="FF0000"/>
                </a:solidFill>
                <a:ea typeface="楷体_GB2312" pitchFamily="49" charset="-122"/>
                <a:sym typeface="+mn-ea"/>
              </a:rPr>
              <a:t>注重人对环境的适应与利用方面的选择能力</a:t>
            </a:r>
            <a:endParaRPr lang="zh-CN" altLang="en-US" sz="2400" b="1" dirty="0">
              <a:solidFill>
                <a:srgbClr val="FF0000"/>
              </a:solidFill>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观点 ：人与地理环境相互作用，互为因果。自然地理环境为人类社会发展提供多种可能，由人类能动地选择   </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法国地理学家维达尔·白兰士（1845—1918年）20世纪初提出</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一定的自然条件为人类的居住规定了界限，并提供了可能性；</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人对这些条件的反应或适应，按照他自己的传统的生活方式而有所不同。同样的环境对于不同的生活方式的人具有不同的意义。因此，生活方式则是决定某一特定的人群将会选择那种可能性的基本因素。    </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自然地理环境可以在一定的条件下被人类改造利用</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可能论（也称或然</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685800" indent="-342900" fontAlgn="auto">
              <a:lnSpc>
                <a:spcPct val="200000"/>
              </a:lnSpc>
              <a:spcBef>
                <a:spcPts val="0"/>
              </a:spcBef>
              <a:buClr>
                <a:srgbClr val="333399"/>
              </a:buClr>
              <a:buFont typeface="Wingdings" panose="05000000000000000000" charset="0"/>
              <a:buChar char="n"/>
            </a:pPr>
            <a:r>
              <a:rPr lang="zh-CN" altLang="en-US" sz="2400" b="1" dirty="0">
                <a:ea typeface="楷体_GB2312" pitchFamily="49" charset="-122"/>
                <a:sym typeface="+mn-ea"/>
              </a:rPr>
              <a:t>法国地理学家白吕纳（1869——1930年）</a:t>
            </a:r>
            <a:endParaRPr lang="zh-CN" altLang="en-US" sz="2400" b="1" dirty="0">
              <a:ea typeface="楷体_GB2312" pitchFamily="49" charset="-122"/>
              <a:sym typeface="+mn-ea"/>
            </a:endParaRPr>
          </a:p>
          <a:p>
            <a:pPr marL="1143000" lvl="1" indent="-342900" fontAlgn="auto">
              <a:lnSpc>
                <a:spcPct val="200000"/>
              </a:lnSpc>
              <a:spcBef>
                <a:spcPts val="0"/>
              </a:spcBef>
              <a:buClr>
                <a:srgbClr val="333399"/>
              </a:buClr>
              <a:buFont typeface="Wingdings" panose="05000000000000000000" charset="0"/>
              <a:buChar char="u"/>
            </a:pPr>
            <a:r>
              <a:rPr lang="zh-CN" altLang="en-US" sz="2400" b="1" dirty="0">
                <a:ea typeface="楷体_GB2312" pitchFamily="49" charset="-122"/>
                <a:sym typeface="+mn-ea"/>
              </a:rPr>
              <a:t>心理因素是人类与自然的媒介和一切行为的指导者。</a:t>
            </a:r>
            <a:endParaRPr lang="zh-CN" altLang="en-US" sz="2400" b="1" dirty="0">
              <a:ea typeface="楷体_GB2312" pitchFamily="49" charset="-122"/>
              <a:sym typeface="+mn-ea"/>
            </a:endParaRPr>
          </a:p>
          <a:p>
            <a:pPr marL="1143000" lvl="1" indent="-342900" fontAlgn="auto">
              <a:lnSpc>
                <a:spcPct val="200000"/>
              </a:lnSpc>
              <a:spcBef>
                <a:spcPts val="0"/>
              </a:spcBef>
              <a:buClr>
                <a:srgbClr val="333399"/>
              </a:buClr>
              <a:buFont typeface="Wingdings" panose="05000000000000000000" charset="0"/>
              <a:buChar char="u"/>
            </a:pPr>
            <a:r>
              <a:rPr lang="zh-CN" altLang="en-US" sz="2400" b="1" dirty="0">
                <a:ea typeface="楷体_GB2312" pitchFamily="49" charset="-122"/>
                <a:sym typeface="+mn-ea"/>
              </a:rPr>
              <a:t>在人地关系方面， “自然是固定的，人文是无定的，两者之间的关系常随时代而变化。”</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可能论（也称或然论）</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评价</a:t>
            </a:r>
            <a:endPar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902335"/>
            <a:ext cx="8957310" cy="4617085"/>
          </a:xfrm>
          <a:prstGeom prst="rect">
            <a:avLst/>
          </a:prstGeom>
          <a:noFill/>
        </p:spPr>
        <p:txBody>
          <a:bodyPr wrap="square" rtlCol="0" anchor="t">
            <a:noAutofit/>
          </a:bodyPr>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积极作用</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批判人地关系上的必然论、决定论</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有助于人类发挥主观能动性，推动社会发展</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局限性</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尚未找到人类社会发展和人地关系的决定因素</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尚未发现人类改造利用自然的合理途径</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将人地关系仍视为因果关系，不利于认识人地关系的复杂性</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启示</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在自然地理环境可以承受的范围内充分发挥人的主观能动性</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具体分析不同时空的人地关系特性</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适应论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人地关系是人类对地理环境在利用中的适应</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人对地理环境的适应具有多种可能性</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英国人文地理学家 罗克斯比（1880—1947年）</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人文地理学包括两个方面：一是人群对他们的自然环境的适应；二是居住在一定区域内人群及其和地理区域之间的关系。</a:t>
            </a:r>
            <a:endParaRPr lang="zh-CN" altLang="en-US" sz="2400" b="1" dirty="0">
              <a:ea typeface="楷体_GB2312" pitchFamily="49" charset="-122"/>
              <a:sym typeface="+mn-ea"/>
            </a:endParaRPr>
          </a:p>
          <a:p>
            <a:pPr marL="1600200" lvl="2" indent="-342900" fontAlgn="auto">
              <a:lnSpc>
                <a:spcPct val="130000"/>
              </a:lnSpc>
              <a:spcBef>
                <a:spcPts val="0"/>
              </a:spcBef>
              <a:buClr>
                <a:srgbClr val="333399"/>
              </a:buClr>
              <a:buFont typeface="Wingdings" panose="05000000000000000000" charset="0"/>
              <a:buChar char="l"/>
            </a:pPr>
            <a:r>
              <a:rPr lang="zh-CN" altLang="en-US" sz="2400" b="1" dirty="0">
                <a:ea typeface="楷体_GB2312" pitchFamily="49" charset="-122"/>
                <a:sym typeface="+mn-ea"/>
              </a:rPr>
              <a:t>人的生理适应自然地理环境形成种族地理现象</a:t>
            </a:r>
            <a:endParaRPr lang="zh-CN" altLang="en-US" sz="2400" b="1" dirty="0">
              <a:ea typeface="楷体_GB2312" pitchFamily="49" charset="-122"/>
              <a:sym typeface="+mn-ea"/>
            </a:endParaRPr>
          </a:p>
          <a:p>
            <a:pPr marL="1600200" lvl="2" indent="-342900" fontAlgn="auto">
              <a:lnSpc>
                <a:spcPct val="130000"/>
              </a:lnSpc>
              <a:spcBef>
                <a:spcPts val="0"/>
              </a:spcBef>
              <a:buClr>
                <a:srgbClr val="333399"/>
              </a:buClr>
              <a:buFont typeface="Wingdings" panose="05000000000000000000" charset="0"/>
              <a:buChar char="l"/>
            </a:pPr>
            <a:r>
              <a:rPr lang="zh-CN" altLang="en-US" sz="2400" b="1" dirty="0">
                <a:ea typeface="楷体_GB2312" pitchFamily="49" charset="-122"/>
                <a:sym typeface="+mn-ea"/>
              </a:rPr>
              <a:t>人类生产活动适应自然地理环境形成经济地理现象</a:t>
            </a:r>
            <a:endParaRPr lang="zh-CN" altLang="en-US" sz="2400" b="1" dirty="0">
              <a:ea typeface="楷体_GB2312" pitchFamily="49" charset="-122"/>
              <a:sym typeface="+mn-ea"/>
            </a:endParaRPr>
          </a:p>
          <a:p>
            <a:pPr marL="1600200" lvl="2" indent="-342900" fontAlgn="auto">
              <a:lnSpc>
                <a:spcPct val="130000"/>
              </a:lnSpc>
              <a:spcBef>
                <a:spcPts val="0"/>
              </a:spcBef>
              <a:buClr>
                <a:srgbClr val="333399"/>
              </a:buClr>
              <a:buFont typeface="Wingdings" panose="05000000000000000000" charset="0"/>
              <a:buChar char="l"/>
            </a:pPr>
            <a:r>
              <a:rPr lang="zh-CN" altLang="en-US" sz="2400" b="1" dirty="0">
                <a:ea typeface="楷体_GB2312" pitchFamily="49" charset="-122"/>
                <a:sym typeface="+mn-ea"/>
              </a:rPr>
              <a:t>人类社会组织适应自然地理环境形成社会地理现象</a:t>
            </a:r>
            <a:endParaRPr lang="zh-CN" altLang="en-US" sz="2400" b="1" dirty="0">
              <a:ea typeface="楷体_GB2312" pitchFamily="49" charset="-122"/>
              <a:sym typeface="+mn-ea"/>
            </a:endParaRPr>
          </a:p>
          <a:p>
            <a:pPr marL="1600200" lvl="2" indent="-342900" fontAlgn="auto">
              <a:lnSpc>
                <a:spcPct val="130000"/>
              </a:lnSpc>
              <a:spcBef>
                <a:spcPts val="0"/>
              </a:spcBef>
              <a:buClr>
                <a:srgbClr val="333399"/>
              </a:buClr>
              <a:buFont typeface="Wingdings" panose="05000000000000000000" charset="0"/>
              <a:buChar char="l"/>
            </a:pPr>
            <a:r>
              <a:rPr lang="zh-CN" altLang="en-US" sz="2400" b="1" dirty="0">
                <a:ea typeface="楷体_GB2312" pitchFamily="49" charset="-122"/>
                <a:sym typeface="+mn-ea"/>
              </a:rPr>
              <a:t>人类政治活动适应地理环境形成政治地理现象</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生态论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人地关系是人类对地理环境的选择性反应</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地理学统一的主题是人地关系－－人类生态</a:t>
            </a:r>
            <a:endParaRPr lang="zh-CN" altLang="en-US" sz="2400" b="1" dirty="0">
              <a:ea typeface="楷体_GB2312" pitchFamily="49" charset="-122"/>
              <a:sym typeface="+mn-ea"/>
            </a:endParaRPr>
          </a:p>
          <a:p>
            <a:pPr marL="685800" indent="-3429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代表学者：美国地理学家 巴罗斯（1877—1960年）</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生物学借用“生态”术语关注生物与自然地理环境的关系，社会学将“生态”还原为人类与地理环境的关系</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地理学为“人类生态学的科学”，其目的不在于考察环境本身的特征和客观存在的自然现象，而在于研究人类对自然环境的反应。</a:t>
            </a:r>
            <a:endParaRPr lang="zh-CN" altLang="en-US" sz="2400" b="1" dirty="0">
              <a:ea typeface="楷体_GB2312" pitchFamily="49" charset="-122"/>
              <a:sym typeface="+mn-ea"/>
            </a:endParaRPr>
          </a:p>
          <a:p>
            <a:pPr marL="1143000" lvl="1" indent="-342900" fontAlgn="auto">
              <a:lnSpc>
                <a:spcPct val="130000"/>
              </a:lnSpc>
              <a:spcBef>
                <a:spcPts val="0"/>
              </a:spcBef>
              <a:buClr>
                <a:srgbClr val="333399"/>
              </a:buClr>
              <a:buFont typeface="Wingdings" panose="05000000000000000000" charset="0"/>
              <a:buChar char="u"/>
            </a:pPr>
            <a:r>
              <a:rPr lang="zh-CN" altLang="en-US" sz="2400" b="1" dirty="0">
                <a:ea typeface="楷体_GB2312" pitchFamily="49" charset="-122"/>
                <a:sym typeface="+mn-ea"/>
              </a:rPr>
              <a:t>历史学是研究人类在时间上的关系。地理学侧重于分析人类在空间上的关系。 </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生产关系决定论和唯意志论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685800" indent="-342900" fontAlgn="auto">
              <a:lnSpc>
                <a:spcPct val="260000"/>
              </a:lnSpc>
              <a:spcBef>
                <a:spcPts val="0"/>
              </a:spcBef>
              <a:buClr>
                <a:srgbClr val="333399"/>
              </a:buClr>
              <a:buFont typeface="Wingdings" panose="05000000000000000000" charset="0"/>
              <a:buChar char="n"/>
            </a:pPr>
            <a:r>
              <a:rPr lang="zh-CN" altLang="en-US" sz="2400" b="1" dirty="0">
                <a:ea typeface="楷体_GB2312" pitchFamily="49" charset="-122"/>
                <a:sym typeface="+mn-ea"/>
              </a:rPr>
              <a:t>生产关系决定论的基本观点是认为生产关系的改变可超越对自然环境的考虑，甚至认为生产关系决定生产力的发展。</a:t>
            </a:r>
            <a:endParaRPr lang="zh-CN" altLang="en-US" sz="2400" b="1" dirty="0">
              <a:ea typeface="楷体_GB2312" pitchFamily="49" charset="-122"/>
              <a:sym typeface="+mn-ea"/>
            </a:endParaRPr>
          </a:p>
          <a:p>
            <a:pPr marL="685800" indent="-342900" fontAlgn="auto">
              <a:lnSpc>
                <a:spcPct val="260000"/>
              </a:lnSpc>
              <a:spcBef>
                <a:spcPts val="0"/>
              </a:spcBef>
              <a:buClr>
                <a:srgbClr val="333399"/>
              </a:buClr>
              <a:buFont typeface="Wingdings" panose="05000000000000000000" charset="0"/>
              <a:buChar char="n"/>
            </a:pPr>
            <a:r>
              <a:rPr lang="zh-CN" altLang="en-US" sz="2400" b="1" dirty="0">
                <a:ea typeface="楷体_GB2312" pitchFamily="49" charset="-122"/>
                <a:sym typeface="+mn-ea"/>
              </a:rPr>
              <a:t>唯意志论的基本观点则是过分强调人的主观能力作用，好象自然界可以听从人的意志。 </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841375" y="1765300"/>
            <a:ext cx="7438390" cy="417766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69635" name="图片 2"/>
          <p:cNvPicPr>
            <a:picLocks noChangeAspect="1"/>
          </p:cNvPicPr>
          <p:nvPr>
            <p:custDataLst>
              <p:tags r:id="rId8"/>
            </p:custDataLst>
          </p:nvPr>
        </p:nvPicPr>
        <p:blipFill>
          <a:blip r:embed="rId9"/>
          <a:stretch>
            <a:fillRect/>
          </a:stretch>
        </p:blipFill>
        <p:spPr>
          <a:xfrm>
            <a:off x="611505" y="476250"/>
            <a:ext cx="7667625" cy="57505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形式文化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形式文化区是指某种文化现象，或某些具有相互联系的文化 现象，在空间分布上具有集中的核心区与模糊的边界文化区。</a:t>
            </a:r>
            <a:endParaRPr lang="zh-CN" altLang="en-US" sz="3200" dirty="0">
              <a:latin typeface="华文楷体" panose="02010600040101010101" charset="-122"/>
              <a:ea typeface="华文楷体" panose="02010600040101010101" charset="-122"/>
              <a:cs typeface="华文楷体" panose="02010600040101010101" charset="-122"/>
            </a:endParaRPr>
          </a:p>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其特征是具有一个文化特征表现典型的核心区，文化特征相对一致而又逐渐弱化的外围区及边界较为模糊的过渡带。</a:t>
            </a:r>
            <a:endParaRPr lang="zh-CN" altLang="en-US" sz="3200" b="1" dirty="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经验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总结</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685800" indent="-342900" fontAlgn="auto">
              <a:lnSpc>
                <a:spcPct val="24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人类在征服自然、利用自然取得巨大成果的同时，对自然均衡状态的破坏也达到了相当严重的程度。</a:t>
            </a:r>
            <a:endParaRPr lang="zh-CN" altLang="en-US" sz="2400" b="1" dirty="0">
              <a:ea typeface="楷体_GB2312" pitchFamily="49" charset="-122"/>
              <a:sym typeface="+mn-ea"/>
            </a:endParaRPr>
          </a:p>
          <a:p>
            <a:pPr marL="685800" indent="-342900" fontAlgn="auto">
              <a:lnSpc>
                <a:spcPct val="24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人类不仅要考虑从自然中所得，还要考虑如何回报自然。</a:t>
            </a:r>
            <a:endParaRPr lang="zh-CN" altLang="en-US" sz="2400" b="1" dirty="0">
              <a:ea typeface="楷体_GB2312" pitchFamily="49" charset="-122"/>
              <a:sym typeface="+mn-ea"/>
            </a:endParaRPr>
          </a:p>
          <a:p>
            <a:pPr marL="685800" indent="-342900" fontAlgn="auto">
              <a:lnSpc>
                <a:spcPct val="240000"/>
              </a:lnSpc>
              <a:spcBef>
                <a:spcPts val="0"/>
              </a:spcBef>
              <a:buClr>
                <a:srgbClr val="333399"/>
              </a:buClr>
              <a:buFont typeface="Wingdings" panose="05000000000000000000" charset="0"/>
              <a:buChar char="n"/>
            </a:pPr>
            <a:r>
              <a:rPr lang="zh-CN" altLang="en-US" sz="2400" b="1" dirty="0">
                <a:ea typeface="楷体_GB2312" pitchFamily="49" charset="-122"/>
                <a:sym typeface="+mn-ea"/>
              </a:rPr>
              <a:t>自然作为一种客观存在，有其内在规律性，人类只能按规律办事，否则将受到自然规律的惩罚。</a:t>
            </a:r>
            <a:endParaRPr lang="zh-CN" altLang="en-US" sz="2400" b="1" dirty="0">
              <a:ea typeface="楷体_GB2312" pitchFamily="49" charset="-122"/>
              <a:sym typeface="+mn-ea"/>
            </a:endParaRPr>
          </a:p>
          <a:p>
            <a:pPr marL="685800" indent="-342900" fontAlgn="auto">
              <a:lnSpc>
                <a:spcPct val="240000"/>
              </a:lnSpc>
              <a:spcBef>
                <a:spcPts val="0"/>
              </a:spcBef>
              <a:buClr>
                <a:srgbClr val="333399"/>
              </a:buClr>
              <a:buFont typeface="Wingdings" panose="05000000000000000000" charset="0"/>
              <a:buChar char="n"/>
            </a:pPr>
            <a:r>
              <a:rPr lang="zh-CN" altLang="en-US" sz="2400" b="1" dirty="0">
                <a:ea typeface="楷体_GB2312" pitchFamily="49" charset="-122"/>
                <a:sym typeface="+mn-ea"/>
              </a:rPr>
              <a:t>人类改造自然必须建设在对自然规律科学把握上。</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人地关系协调论（和谐</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7347" name="图片 1"/>
          <p:cNvPicPr>
            <a:picLocks noChangeAspect="1"/>
          </p:cNvPicPr>
          <p:nvPr>
            <p:custDataLst>
              <p:tags r:id="rId2"/>
            </p:custDataLst>
          </p:nvPr>
        </p:nvPicPr>
        <p:blipFill>
          <a:blip r:embed="rId3"/>
          <a:stretch>
            <a:fillRect/>
          </a:stretch>
        </p:blipFill>
        <p:spPr>
          <a:xfrm>
            <a:off x="755650" y="738823"/>
            <a:ext cx="7467600" cy="5380037"/>
          </a:xfrm>
          <a:prstGeom prst="rect">
            <a:avLst/>
          </a:prstGeom>
          <a:noFill/>
          <a:ln w="9525">
            <a:noFill/>
          </a:ln>
        </p:spPr>
      </p:pic>
      <p:sp>
        <p:nvSpPr>
          <p:cNvPr id="2" name="文本框 1"/>
          <p:cNvSpPr txBox="1"/>
          <p:nvPr/>
        </p:nvSpPr>
        <p:spPr>
          <a:xfrm>
            <a:off x="251460" y="6000750"/>
            <a:ext cx="8722995" cy="829945"/>
          </a:xfrm>
          <a:prstGeom prst="rect">
            <a:avLst/>
          </a:prstGeom>
          <a:noFill/>
        </p:spPr>
        <p:txBody>
          <a:bodyPr wrap="square" rtlCol="0" anchor="t">
            <a:spAutoFit/>
          </a:bodyPr>
          <a:p>
            <a:pPr marL="0" lvl="0" indent="0">
              <a:spcBef>
                <a:spcPct val="0"/>
              </a:spcBef>
              <a:buClrTx/>
              <a:buSzTx/>
              <a:buFontTx/>
              <a:buNone/>
            </a:pPr>
            <a:r>
              <a:rPr lang="zh-CN" altLang="en-US" sz="2400" dirty="0">
                <a:latin typeface="黑体" panose="02010609060101010101" charset="-122"/>
                <a:ea typeface="黑体" panose="02010609060101010101" charset="-122"/>
                <a:sym typeface="+mn-ea"/>
              </a:rPr>
              <a:t>世界文化遗产、全国重点文物保护单位、国家级风景名胜区、国家</a:t>
            </a:r>
            <a:r>
              <a:rPr lang="en-US" altLang="zh-CN" sz="2400" dirty="0">
                <a:latin typeface="黑体" panose="02010609060101010101" charset="-122"/>
                <a:ea typeface="黑体" panose="02010609060101010101" charset="-122"/>
                <a:sym typeface="+mn-ea"/>
              </a:rPr>
              <a:t>AAAAA</a:t>
            </a:r>
            <a:r>
              <a:rPr lang="zh-CN" altLang="en-US" sz="2400" dirty="0">
                <a:latin typeface="黑体" panose="02010609060101010101" charset="-122"/>
                <a:ea typeface="黑体" panose="02010609060101010101" charset="-122"/>
                <a:sym typeface="+mn-ea"/>
              </a:rPr>
              <a:t>级旅游景区。</a:t>
            </a:r>
            <a:endParaRPr lang="zh-CN" altLang="en-US" sz="2400" dirty="0">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fade">
                                      <p:cBhvr>
                                        <p:cTn id="7" dur="1000"/>
                                        <p:tgtEl>
                                          <p:spTgt spid="57347"/>
                                        </p:tgtEl>
                                      </p:cBhvr>
                                    </p:animEffect>
                                    <p:anim calcmode="lin" valueType="num">
                                      <p:cBhvr>
                                        <p:cTn id="8" dur="1000" fill="hold"/>
                                        <p:tgtEl>
                                          <p:spTgt spid="57347"/>
                                        </p:tgtEl>
                                        <p:attrNameLst>
                                          <p:attrName>ppt_x</p:attrName>
                                        </p:attrNameLst>
                                      </p:cBhvr>
                                      <p:tavLst>
                                        <p:tav tm="0">
                                          <p:val>
                                            <p:strVal val="#ppt_x"/>
                                          </p:val>
                                        </p:tav>
                                        <p:tav tm="100000">
                                          <p:val>
                                            <p:strVal val="#ppt_x"/>
                                          </p:val>
                                        </p:tav>
                                      </p:tavLst>
                                    </p:anim>
                                    <p:anim calcmode="lin" valueType="num">
                                      <p:cBhvr>
                                        <p:cTn id="9" dur="1000" fill="hold"/>
                                        <p:tgtEl>
                                          <p:spTgt spid="57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415290" y="1196340"/>
            <a:ext cx="8441690" cy="4617085"/>
          </a:xfrm>
          <a:prstGeom prst="rect">
            <a:avLst/>
          </a:prstGeom>
          <a:noFill/>
        </p:spPr>
        <p:txBody>
          <a:bodyPr wrap="square" rtlCol="0" anchor="t">
            <a:noAutofit/>
          </a:bodyPr>
          <a:p>
            <a:pPr marL="342900" indent="457200" fontAlgn="auto">
              <a:lnSpc>
                <a:spcPct val="180000"/>
              </a:lnSpc>
              <a:spcBef>
                <a:spcPts val="0"/>
              </a:spcBef>
            </a:pPr>
            <a:r>
              <a:rPr sz="2100" b="1" dirty="0">
                <a:solidFill>
                  <a:srgbClr val="1552D1"/>
                </a:solidFill>
                <a:ea typeface="楷体_GB2312" pitchFamily="49" charset="-122"/>
                <a:sym typeface="+mn-ea"/>
              </a:rPr>
              <a:t>都江堰的创建,开创了中国古代水利史上的新纪元 都江堰的创建,以不破坏自然资源,充分利用自然资源为人类服务为前提,变害为利,使人、地、水三者高度协合统一,是全世界迄今为止仅存的一项伟大的“生态工程”。</a:t>
            </a:r>
            <a:endParaRPr sz="2100" b="1" dirty="0">
              <a:solidFill>
                <a:srgbClr val="1552D1"/>
              </a:solidFill>
              <a:ea typeface="楷体_GB2312" pitchFamily="49" charset="-122"/>
              <a:sym typeface="+mn-ea"/>
            </a:endParaRPr>
          </a:p>
          <a:p>
            <a:pPr marL="342900" indent="457200" fontAlgn="auto">
              <a:lnSpc>
                <a:spcPct val="180000"/>
              </a:lnSpc>
              <a:spcBef>
                <a:spcPts val="0"/>
              </a:spcBef>
            </a:pPr>
            <a:r>
              <a:rPr sz="2100" b="1" dirty="0">
                <a:solidFill>
                  <a:srgbClr val="1552D1"/>
                </a:solidFill>
                <a:ea typeface="楷体_GB2312" pitchFamily="49" charset="-122"/>
                <a:sym typeface="+mn-ea"/>
              </a:rPr>
              <a:t>开创了中国古代水利史上的新纪元,标志着中国水利史进入了一个新阶段,在世界水利史上写下了光辉的一章。都江堰水利工程,是中国古代人民智慧的结晶,是中华文化划时代的杰作,更是古代水利工程沿用至今,“古为今用”、硕果仅存的奇观。</a:t>
            </a:r>
            <a:endParaRPr sz="2100" b="1" dirty="0">
              <a:solidFill>
                <a:srgbClr val="1552D1"/>
              </a:solidFill>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2" name="图片 1"/>
          <p:cNvPicPr>
            <a:picLocks noChangeAspect="1"/>
          </p:cNvPicPr>
          <p:nvPr>
            <p:custDataLst>
              <p:tags r:id="rId8"/>
            </p:custDataLst>
          </p:nvPr>
        </p:nvPicPr>
        <p:blipFill>
          <a:blip r:embed="rId9"/>
          <a:stretch>
            <a:fillRect/>
          </a:stretch>
        </p:blipFill>
        <p:spPr>
          <a:xfrm>
            <a:off x="3419793" y="1171575"/>
            <a:ext cx="5732462" cy="4208463"/>
          </a:xfrm>
          <a:prstGeom prst="rect">
            <a:avLst/>
          </a:prstGeom>
          <a:noFill/>
          <a:ln w="9525">
            <a:noFill/>
          </a:ln>
        </p:spPr>
      </p:pic>
      <p:sp>
        <p:nvSpPr>
          <p:cNvPr id="73731" name="Text Box 3"/>
          <p:cNvSpPr txBox="1"/>
          <p:nvPr>
            <p:custDataLst>
              <p:tags r:id="rId10"/>
            </p:custDataLst>
          </p:nvPr>
        </p:nvSpPr>
        <p:spPr>
          <a:xfrm>
            <a:off x="179705" y="908685"/>
            <a:ext cx="3169920" cy="56311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457200" eaLnBrk="1" hangingPunct="1">
              <a:spcBef>
                <a:spcPct val="0"/>
              </a:spcBef>
              <a:buClrTx/>
              <a:buSzTx/>
              <a:buFontTx/>
              <a:buNone/>
            </a:pPr>
            <a:r>
              <a:rPr lang="zh-CN" altLang="en-US" sz="2400" dirty="0">
                <a:solidFill>
                  <a:srgbClr val="0070C0"/>
                </a:solidFill>
                <a:latin typeface="黑体" panose="02010609060101010101" charset="-122"/>
                <a:ea typeface="黑体" panose="02010609060101010101" charset="-122"/>
              </a:rPr>
              <a:t>这种状况是由岷江号称“天府之国”的成都平原，在古代是一个水旱灾害十分严重的地方。李白在</a:t>
            </a:r>
            <a:r>
              <a:rPr lang="en-US" altLang="zh-CN" sz="2400" dirty="0">
                <a:solidFill>
                  <a:srgbClr val="0070C0"/>
                </a:solidFill>
                <a:latin typeface="黑体" panose="02010609060101010101" charset="-122"/>
                <a:ea typeface="黑体" panose="02010609060101010101" charset="-122"/>
              </a:rPr>
              <a:t>《</a:t>
            </a:r>
            <a:r>
              <a:rPr lang="zh-CN" altLang="en-US" sz="2400" dirty="0">
                <a:solidFill>
                  <a:srgbClr val="0070C0"/>
                </a:solidFill>
                <a:latin typeface="黑体" panose="02010609060101010101" charset="-122"/>
                <a:ea typeface="黑体" panose="02010609060101010101" charset="-122"/>
              </a:rPr>
              <a:t>蜀道难</a:t>
            </a:r>
            <a:r>
              <a:rPr lang="en-US" altLang="zh-CN" sz="2400" dirty="0">
                <a:solidFill>
                  <a:srgbClr val="0070C0"/>
                </a:solidFill>
                <a:latin typeface="黑体" panose="02010609060101010101" charset="-122"/>
                <a:ea typeface="黑体" panose="02010609060101010101" charset="-122"/>
              </a:rPr>
              <a:t>》</a:t>
            </a:r>
            <a:r>
              <a:rPr lang="zh-CN" altLang="en-US" sz="2400" dirty="0">
                <a:solidFill>
                  <a:srgbClr val="0070C0"/>
                </a:solidFill>
                <a:latin typeface="黑体" panose="02010609060101010101" charset="-122"/>
                <a:ea typeface="黑体" panose="02010609060101010101" charset="-122"/>
              </a:rPr>
              <a:t>这篇著名的诗歌中“蚕丛及鱼凫，开国何茫然”、“人或成鱼鳖”的感叹和惨状，就是那个时代的真实写照。和成都平原“恶劣”的自然条件造成的。</a:t>
            </a:r>
            <a:endParaRPr lang="en-US" altLang="zh-CN" sz="2400" dirty="0">
              <a:solidFill>
                <a:srgbClr val="0070C0"/>
              </a:solidFill>
              <a:latin typeface="黑体" panose="02010609060101010101" charset="-122"/>
              <a:ea typeface="黑体" panose="02010609060101010101" charset="-122"/>
            </a:endParaRPr>
          </a:p>
          <a:p>
            <a:pPr marL="0" lvl="0" indent="457200" eaLnBrk="1" hangingPunct="1">
              <a:spcBef>
                <a:spcPct val="0"/>
              </a:spcBef>
              <a:buClrTx/>
              <a:buSzTx/>
              <a:buFontTx/>
              <a:buNone/>
            </a:pPr>
            <a:endParaRPr lang="en-US" altLang="zh-CN" sz="2400" dirty="0">
              <a:solidFill>
                <a:schemeClr val="accent2"/>
              </a:solidFill>
              <a:latin typeface="黑体" panose="02010609060101010101" charset="-122"/>
              <a:ea typeface="黑体" panose="02010609060101010101" charset="-122"/>
            </a:endParaRPr>
          </a:p>
          <a:p>
            <a:pPr marL="0" lvl="0" indent="457200" eaLnBrk="1" hangingPunct="1">
              <a:spcBef>
                <a:spcPct val="0"/>
              </a:spcBef>
              <a:buClrTx/>
              <a:buSzTx/>
              <a:buFontTx/>
              <a:buNone/>
            </a:pPr>
            <a:endParaRPr lang="en-US" altLang="zh-CN" sz="2400" dirty="0">
              <a:solidFill>
                <a:schemeClr val="accent2"/>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0-#ppt_w/2"/>
                                          </p:val>
                                        </p:tav>
                                        <p:tav tm="100000">
                                          <p:val>
                                            <p:strVal val="#ppt_x"/>
                                          </p:val>
                                        </p:tav>
                                      </p:tavLst>
                                    </p:anim>
                                    <p:anim calcmode="lin" valueType="num">
                                      <p:cBhvr additive="base">
                                        <p:cTn id="8" dur="500" fill="hold"/>
                                        <p:tgtEl>
                                          <p:spTgt spid="737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2" name="图片 1"/>
          <p:cNvPicPr>
            <a:picLocks noChangeAspect="1"/>
          </p:cNvPicPr>
          <p:nvPr/>
        </p:nvPicPr>
        <p:blipFill>
          <a:blip r:embed="rId8"/>
          <a:stretch>
            <a:fillRect/>
          </a:stretch>
        </p:blipFill>
        <p:spPr>
          <a:xfrm>
            <a:off x="434340" y="-28575"/>
            <a:ext cx="8223885" cy="6871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72706" name="Picture 2" descr="dujing"/>
          <p:cNvPicPr>
            <a:picLocks noChangeAspect="1"/>
          </p:cNvPicPr>
          <p:nvPr>
            <p:custDataLst>
              <p:tags r:id="rId8"/>
            </p:custDataLst>
          </p:nvPr>
        </p:nvPicPr>
        <p:blipFill>
          <a:blip r:embed="rId9"/>
          <a:stretch>
            <a:fillRect/>
          </a:stretch>
        </p:blipFill>
        <p:spPr>
          <a:xfrm>
            <a:off x="533400" y="300038"/>
            <a:ext cx="6248400" cy="4278312"/>
          </a:xfrm>
          <a:prstGeom prst="rect">
            <a:avLst/>
          </a:prstGeom>
          <a:noFill/>
          <a:ln w="9525">
            <a:noFill/>
          </a:ln>
        </p:spPr>
      </p:pic>
      <p:pic>
        <p:nvPicPr>
          <p:cNvPr id="72707" name="Picture 3" descr="duguan"/>
          <p:cNvPicPr>
            <a:picLocks noChangeAspect="1"/>
          </p:cNvPicPr>
          <p:nvPr>
            <p:custDataLst>
              <p:tags r:id="rId10"/>
            </p:custDataLst>
          </p:nvPr>
        </p:nvPicPr>
        <p:blipFill>
          <a:blip r:embed="rId11"/>
          <a:stretch>
            <a:fillRect/>
          </a:stretch>
        </p:blipFill>
        <p:spPr>
          <a:xfrm>
            <a:off x="3276600" y="1936750"/>
            <a:ext cx="5867400" cy="4067175"/>
          </a:xfrm>
          <a:prstGeom prst="rect">
            <a:avLst/>
          </a:prstGeom>
          <a:noFill/>
          <a:ln w="9525">
            <a:noFill/>
          </a:ln>
        </p:spPr>
      </p:pic>
      <p:sp>
        <p:nvSpPr>
          <p:cNvPr id="72708" name="Text Box 4"/>
          <p:cNvSpPr txBox="1"/>
          <p:nvPr>
            <p:custDataLst>
              <p:tags r:id="rId12"/>
            </p:custDataLst>
          </p:nvPr>
        </p:nvSpPr>
        <p:spPr>
          <a:xfrm>
            <a:off x="609600" y="4953000"/>
            <a:ext cx="12557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都江堰</a:t>
            </a:r>
            <a:endParaRPr lang="zh-CN" altLang="en-US" sz="2800" b="1" dirty="0">
              <a:latin typeface="Times New Roman" panose="02020603050405020304" pitchFamily="18" charset="0"/>
              <a:ea typeface="隶书" panose="02010509060101010101" pitchFamily="49" charset="-122"/>
            </a:endParaRPr>
          </a:p>
        </p:txBody>
      </p:sp>
      <p:sp>
        <p:nvSpPr>
          <p:cNvPr id="72709" name="Text Box 5"/>
          <p:cNvSpPr txBox="1"/>
          <p:nvPr>
            <p:custDataLst>
              <p:tags r:id="rId13"/>
            </p:custDataLst>
          </p:nvPr>
        </p:nvSpPr>
        <p:spPr>
          <a:xfrm>
            <a:off x="3276600" y="6019800"/>
            <a:ext cx="19700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ea typeface="隶书" panose="02010509060101010101" pitchFamily="49" charset="-122"/>
              </a:rPr>
              <a:t>都江堰灌区</a:t>
            </a:r>
            <a:endParaRPr lang="zh-CN" altLang="en-US" sz="2800"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0-#ppt_w/2"/>
                                          </p:val>
                                        </p:tav>
                                        <p:tav tm="100000">
                                          <p:val>
                                            <p:strVal val="#ppt_x"/>
                                          </p:val>
                                        </p:tav>
                                      </p:tavLst>
                                    </p:anim>
                                    <p:anim calcmode="lin" valueType="num">
                                      <p:cBhvr additive="base">
                                        <p:cTn id="8" dur="500" fill="hold"/>
                                        <p:tgtEl>
                                          <p:spTgt spid="727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2706"/>
                                        </p:tgtEl>
                                        <p:attrNameLst>
                                          <p:attrName>style.visibility</p:attrName>
                                        </p:attrNameLst>
                                      </p:cBhvr>
                                      <p:to>
                                        <p:strVal val="visible"/>
                                      </p:to>
                                    </p:set>
                                    <p:anim calcmode="lin" valueType="num">
                                      <p:cBhvr additive="base">
                                        <p:cTn id="13" dur="500" fill="hold"/>
                                        <p:tgtEl>
                                          <p:spTgt spid="72706"/>
                                        </p:tgtEl>
                                        <p:attrNameLst>
                                          <p:attrName>ppt_x</p:attrName>
                                        </p:attrNameLst>
                                      </p:cBhvr>
                                      <p:tavLst>
                                        <p:tav tm="0">
                                          <p:val>
                                            <p:strVal val="0-#ppt_w/2"/>
                                          </p:val>
                                        </p:tav>
                                        <p:tav tm="100000">
                                          <p:val>
                                            <p:strVal val="#ppt_x"/>
                                          </p:val>
                                        </p:tav>
                                      </p:tavLst>
                                    </p:anim>
                                    <p:anim calcmode="lin" valueType="num">
                                      <p:cBhvr additive="base">
                                        <p:cTn id="14" dur="500" fill="hold"/>
                                        <p:tgtEl>
                                          <p:spTgt spid="7270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0-#ppt_w/2"/>
                                          </p:val>
                                        </p:tav>
                                        <p:tav tm="100000">
                                          <p:val>
                                            <p:strVal val="#ppt_x"/>
                                          </p:val>
                                        </p:tav>
                                      </p:tavLst>
                                    </p:anim>
                                    <p:anim calcmode="lin" valueType="num">
                                      <p:cBhvr additive="base">
                                        <p:cTn id="20" dur="500" fill="hold"/>
                                        <p:tgtEl>
                                          <p:spTgt spid="7270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707"/>
                                        </p:tgtEl>
                                        <p:attrNameLst>
                                          <p:attrName>style.visibility</p:attrName>
                                        </p:attrNameLst>
                                      </p:cBhvr>
                                      <p:to>
                                        <p:strVal val="visible"/>
                                      </p:to>
                                    </p:set>
                                    <p:anim calcmode="lin" valueType="num">
                                      <p:cBhvr additive="base">
                                        <p:cTn id="25" dur="500" fill="hold"/>
                                        <p:tgtEl>
                                          <p:spTgt spid="72707"/>
                                        </p:tgtEl>
                                        <p:attrNameLst>
                                          <p:attrName>ppt_x</p:attrName>
                                        </p:attrNameLst>
                                      </p:cBhvr>
                                      <p:tavLst>
                                        <p:tav tm="0">
                                          <p:val>
                                            <p:strVal val="0-#ppt_w/2"/>
                                          </p:val>
                                        </p:tav>
                                        <p:tav tm="100000">
                                          <p:val>
                                            <p:strVal val="#ppt_x"/>
                                          </p:val>
                                        </p:tav>
                                      </p:tavLst>
                                    </p:anim>
                                    <p:anim calcmode="lin" valueType="num">
                                      <p:cBhvr additive="base">
                                        <p:cTn id="26"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p:bldP spid="7270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都江堰水利工程工作原理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3731" name="Text Box 3"/>
          <p:cNvSpPr txBox="1"/>
          <p:nvPr>
            <p:custDataLst>
              <p:tags r:id="rId2"/>
            </p:custDataLst>
          </p:nvPr>
        </p:nvSpPr>
        <p:spPr>
          <a:xfrm>
            <a:off x="82550" y="1052830"/>
            <a:ext cx="328771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FF0000"/>
                </a:solidFill>
                <a:latin typeface="黑体" panose="02010609060101010101" charset="-122"/>
                <a:ea typeface="黑体" panose="02010609060101010101" charset="-122"/>
              </a:rPr>
              <a:t>第一期工程：宝瓶口</a:t>
            </a:r>
            <a:endParaRPr lang="zh-CN" altLang="en-US" sz="2400" dirty="0">
              <a:solidFill>
                <a:srgbClr val="FF0000"/>
              </a:solidFill>
              <a:latin typeface="黑体" panose="02010609060101010101" charset="-122"/>
              <a:ea typeface="黑体" panose="02010609060101010101" charset="-122"/>
            </a:endParaRPr>
          </a:p>
        </p:txBody>
      </p:sp>
      <p:pic>
        <p:nvPicPr>
          <p:cNvPr id="76804" name="图片 1"/>
          <p:cNvPicPr>
            <a:picLocks noChangeAspect="1"/>
          </p:cNvPicPr>
          <p:nvPr>
            <p:custDataLst>
              <p:tags r:id="rId3"/>
            </p:custDataLst>
          </p:nvPr>
        </p:nvPicPr>
        <p:blipFill>
          <a:blip r:embed="rId4"/>
          <a:stretch>
            <a:fillRect/>
          </a:stretch>
        </p:blipFill>
        <p:spPr>
          <a:xfrm>
            <a:off x="82550" y="1676400"/>
            <a:ext cx="4953000" cy="3886200"/>
          </a:xfrm>
          <a:prstGeom prst="rect">
            <a:avLst/>
          </a:prstGeom>
          <a:noFill/>
          <a:ln w="9525">
            <a:noFill/>
          </a:ln>
        </p:spPr>
      </p:pic>
      <p:sp>
        <p:nvSpPr>
          <p:cNvPr id="5" name="Text Box 3"/>
          <p:cNvSpPr txBox="1"/>
          <p:nvPr>
            <p:custDataLst>
              <p:tags r:id="rId5"/>
            </p:custDataLst>
          </p:nvPr>
        </p:nvSpPr>
        <p:spPr>
          <a:xfrm>
            <a:off x="5181600" y="1068388"/>
            <a:ext cx="3810000" cy="563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0070C0"/>
                </a:solidFill>
                <a:latin typeface="黑体" panose="02010609060101010101" charset="-122"/>
                <a:ea typeface="黑体" panose="02010609060101010101" charset="-122"/>
              </a:rPr>
              <a:t>战国初期，蜀相开明决玉垒山，分引岷江水以排除水患，于是郫县、成都一带，“民得陆处”</a:t>
            </a:r>
            <a:r>
              <a:rPr lang="en-US" altLang="zh-CN" sz="2400" dirty="0">
                <a:solidFill>
                  <a:srgbClr val="0070C0"/>
                </a:solidFill>
                <a:latin typeface="黑体" panose="02010609060101010101" charset="-122"/>
                <a:ea typeface="黑体" panose="02010609060101010101" charset="-122"/>
              </a:rPr>
              <a:t>(《</a:t>
            </a:r>
            <a:r>
              <a:rPr lang="zh-CN" altLang="en-US" sz="2400" dirty="0">
                <a:solidFill>
                  <a:srgbClr val="0070C0"/>
                </a:solidFill>
                <a:latin typeface="黑体" panose="02010609060101010101" charset="-122"/>
                <a:ea typeface="黑体" panose="02010609060101010101" charset="-122"/>
              </a:rPr>
              <a:t>蜀王本纪</a:t>
            </a:r>
            <a:r>
              <a:rPr lang="en-US" altLang="zh-CN" sz="2400" dirty="0">
                <a:solidFill>
                  <a:srgbClr val="0070C0"/>
                </a:solidFill>
                <a:latin typeface="黑体" panose="02010609060101010101" charset="-122"/>
                <a:ea typeface="黑体" panose="02010609060101010101" charset="-122"/>
              </a:rPr>
              <a:t>》)</a:t>
            </a:r>
            <a:r>
              <a:rPr lang="zh-CN" altLang="en-US" sz="2400" dirty="0">
                <a:solidFill>
                  <a:srgbClr val="0070C0"/>
                </a:solidFill>
                <a:latin typeface="黑体" panose="02010609060101010101" charset="-122"/>
                <a:ea typeface="黑体" panose="02010609060101010101" charset="-122"/>
              </a:rPr>
              <a:t>。</a:t>
            </a:r>
            <a:endParaRPr lang="en-US" altLang="zh-CN"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r>
              <a:rPr lang="zh-CN" altLang="en-US" sz="2400" dirty="0">
                <a:solidFill>
                  <a:srgbClr val="0070C0"/>
                </a:solidFill>
                <a:latin typeface="黑体" panose="02010609060101010101" charset="-122"/>
                <a:ea typeface="黑体" panose="02010609060101010101" charset="-122"/>
              </a:rPr>
              <a:t>秦昭王时，蜀郡守李冰父子访察水脉，因地制宜，因势利导，以火烧石，凿出宝瓶口，引岷江水流向东部成都平原，又减少本部水量。</a:t>
            </a:r>
            <a:endParaRPr lang="en-US" altLang="zh-CN"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r>
              <a:rPr lang="zh-CN" altLang="en-US" sz="2400" dirty="0">
                <a:solidFill>
                  <a:srgbClr val="0070C0"/>
                </a:solidFill>
                <a:latin typeface="黑体" panose="02010609060101010101" charset="-122"/>
                <a:ea typeface="黑体" panose="02010609060101010101" charset="-122"/>
              </a:rPr>
              <a:t>新问题：地势东高西低，江水难以流入宝瓶口，枯水期水量不足。</a:t>
            </a:r>
            <a:endParaRPr lang="en-US" altLang="zh-CN"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endParaRPr lang="en-US" altLang="zh-CN" sz="2400" dirty="0">
              <a:solidFill>
                <a:schemeClr val="accent2"/>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0-#ppt_w/2"/>
                                          </p:val>
                                        </p:tav>
                                        <p:tav tm="100000">
                                          <p:val>
                                            <p:strVal val="#ppt_x"/>
                                          </p:val>
                                        </p:tav>
                                      </p:tavLst>
                                    </p:anim>
                                    <p:anim calcmode="lin" valueType="num">
                                      <p:cBhvr additive="base">
                                        <p:cTn id="8" dur="500" fill="hold"/>
                                        <p:tgtEl>
                                          <p:spTgt spid="737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都江堰水利工程工作原理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3731" name="Text Box 3"/>
          <p:cNvSpPr txBox="1"/>
          <p:nvPr>
            <p:custDataLst>
              <p:tags r:id="rId2"/>
            </p:custDataLst>
          </p:nvPr>
        </p:nvSpPr>
        <p:spPr>
          <a:xfrm>
            <a:off x="82550" y="1052830"/>
            <a:ext cx="328771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FF0000"/>
                </a:solidFill>
                <a:latin typeface="黑体" panose="02010609060101010101" charset="-122"/>
                <a:ea typeface="黑体" panose="02010609060101010101" charset="-122"/>
              </a:rPr>
              <a:t>第二期工程：分水鱼嘴</a:t>
            </a:r>
            <a:endParaRPr lang="zh-CN" altLang="en-US" sz="2400" dirty="0">
              <a:solidFill>
                <a:srgbClr val="FF0000"/>
              </a:solidFill>
              <a:latin typeface="黑体" panose="02010609060101010101" charset="-122"/>
              <a:ea typeface="黑体" panose="02010609060101010101" charset="-122"/>
            </a:endParaRPr>
          </a:p>
        </p:txBody>
      </p:sp>
      <p:sp>
        <p:nvSpPr>
          <p:cNvPr id="5" name="Text Box 3"/>
          <p:cNvSpPr txBox="1"/>
          <p:nvPr>
            <p:custDataLst>
              <p:tags r:id="rId3"/>
            </p:custDataLst>
          </p:nvPr>
        </p:nvSpPr>
        <p:spPr>
          <a:xfrm>
            <a:off x="5436235" y="1052513"/>
            <a:ext cx="3810000" cy="4892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sz="2400" dirty="0">
                <a:solidFill>
                  <a:srgbClr val="0070C0"/>
                </a:solidFill>
                <a:latin typeface="黑体" panose="02010609060101010101" charset="-122"/>
                <a:ea typeface="黑体" panose="02010609060101010101" charset="-122"/>
              </a:rPr>
              <a:t>开凿玉垒山分离的堆“离堆”修筑“金刚堤”，将泯江分为“外江”和“内江”；</a:t>
            </a:r>
            <a:endParaRPr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r>
              <a:rPr sz="2400" dirty="0">
                <a:solidFill>
                  <a:srgbClr val="0070C0"/>
                </a:solidFill>
                <a:latin typeface="黑体" panose="02010609060101010101" charset="-122"/>
                <a:ea typeface="黑体" panose="02010609060101010101" charset="-122"/>
              </a:rPr>
              <a:t>“内江”窄而深，“外江”宽而浅，枯水期60%江水流入“内江”，洪水期大部分江水从江面较宽的“外江”排走。</a:t>
            </a:r>
            <a:endParaRPr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r>
              <a:rPr sz="2400" dirty="0">
                <a:solidFill>
                  <a:srgbClr val="0070C0"/>
                </a:solidFill>
                <a:latin typeface="黑体" panose="02010609060101010101" charset="-122"/>
                <a:ea typeface="黑体" panose="02010609060101010101" charset="-122"/>
              </a:rPr>
              <a:t>凸岸冲刷，凹岸沉积，还解决了泥沙淤泥问题。</a:t>
            </a:r>
            <a:endParaRPr sz="2400" dirty="0">
              <a:solidFill>
                <a:srgbClr val="0070C0"/>
              </a:solidFill>
              <a:latin typeface="黑体" panose="02010609060101010101" charset="-122"/>
              <a:ea typeface="黑体" panose="02010609060101010101" charset="-122"/>
            </a:endParaRPr>
          </a:p>
          <a:p>
            <a:pPr marL="0" lvl="0" indent="0" eaLnBrk="1" hangingPunct="1">
              <a:spcBef>
                <a:spcPct val="0"/>
              </a:spcBef>
              <a:buClrTx/>
              <a:buSzTx/>
              <a:buFontTx/>
              <a:buNone/>
            </a:pPr>
            <a:r>
              <a:rPr sz="2400" dirty="0">
                <a:solidFill>
                  <a:srgbClr val="0070C0"/>
                </a:solidFill>
                <a:latin typeface="黑体" panose="02010609060101010101" charset="-122"/>
                <a:ea typeface="黑体" panose="02010609060101010101" charset="-122"/>
              </a:rPr>
              <a:t>新问题：宝瓶口狭窄，丰水期“内江”水位很高。</a:t>
            </a:r>
            <a:endParaRPr sz="2400" dirty="0">
              <a:solidFill>
                <a:srgbClr val="0070C0"/>
              </a:solidFill>
              <a:latin typeface="黑体" panose="02010609060101010101" charset="-122"/>
              <a:ea typeface="黑体" panose="02010609060101010101" charset="-122"/>
            </a:endParaRPr>
          </a:p>
        </p:txBody>
      </p:sp>
      <p:pic>
        <p:nvPicPr>
          <p:cNvPr id="77829" name="图片 2"/>
          <p:cNvPicPr>
            <a:picLocks noChangeAspect="1"/>
          </p:cNvPicPr>
          <p:nvPr>
            <p:custDataLst>
              <p:tags r:id="rId4"/>
            </p:custDataLst>
          </p:nvPr>
        </p:nvPicPr>
        <p:blipFill>
          <a:blip r:embed="rId5"/>
          <a:stretch>
            <a:fillRect/>
          </a:stretch>
        </p:blipFill>
        <p:spPr>
          <a:xfrm>
            <a:off x="35560" y="1628458"/>
            <a:ext cx="5305425" cy="4038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0-#ppt_w/2"/>
                                          </p:val>
                                        </p:tav>
                                        <p:tav tm="100000">
                                          <p:val>
                                            <p:strVal val="#ppt_x"/>
                                          </p:val>
                                        </p:tav>
                                      </p:tavLst>
                                    </p:anim>
                                    <p:anim calcmode="lin" valueType="num">
                                      <p:cBhvr additive="base">
                                        <p:cTn id="8" dur="500" fill="hold"/>
                                        <p:tgtEl>
                                          <p:spTgt spid="737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都江堰水利工程工作原理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3731" name="Text Box 3"/>
          <p:cNvSpPr txBox="1"/>
          <p:nvPr>
            <p:custDataLst>
              <p:tags r:id="rId2"/>
            </p:custDataLst>
          </p:nvPr>
        </p:nvSpPr>
        <p:spPr>
          <a:xfrm>
            <a:off x="82550" y="1052830"/>
            <a:ext cx="328771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FF0000"/>
                </a:solidFill>
                <a:latin typeface="黑体" panose="02010609060101010101" charset="-122"/>
                <a:ea typeface="黑体" panose="02010609060101010101" charset="-122"/>
              </a:rPr>
              <a:t>第三期工程：飞沙堰</a:t>
            </a:r>
            <a:endParaRPr lang="zh-CN" altLang="en-US" sz="2400" dirty="0">
              <a:solidFill>
                <a:srgbClr val="FF0000"/>
              </a:solidFill>
              <a:latin typeface="黑体" panose="02010609060101010101" charset="-122"/>
              <a:ea typeface="黑体" panose="02010609060101010101" charset="-122"/>
            </a:endParaRPr>
          </a:p>
        </p:txBody>
      </p:sp>
      <p:sp>
        <p:nvSpPr>
          <p:cNvPr id="5" name="Text Box 3"/>
          <p:cNvSpPr txBox="1"/>
          <p:nvPr>
            <p:custDataLst>
              <p:tags r:id="rId3"/>
            </p:custDataLst>
          </p:nvPr>
        </p:nvSpPr>
        <p:spPr>
          <a:xfrm>
            <a:off x="5436235" y="1052830"/>
            <a:ext cx="3810000" cy="4776470"/>
          </a:xfrm>
          <a:prstGeom prst="rect">
            <a:avLst/>
          </a:prstGeom>
          <a:noFill/>
          <a:ln w="9525">
            <a:noFill/>
          </a:ln>
        </p:spPr>
        <p:txBody>
          <a:bodyPr>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sz="2400" dirty="0">
                <a:solidFill>
                  <a:srgbClr val="0070C0"/>
                </a:solidFill>
                <a:latin typeface="黑体" panose="02010609060101010101" charset="-122"/>
                <a:ea typeface="黑体" panose="02010609060101010101" charset="-122"/>
              </a:rPr>
              <a:t>修筑“飞沙堰”溢洪道，前修有弯道，江水形成环流，江水超过堰顶时就从“飞沙堰”漫过去，流回“外江”保证丰江季节不至于淹了成都平原；</a:t>
            </a:r>
            <a:endParaRPr sz="2400" dirty="0">
              <a:solidFill>
                <a:srgbClr val="0070C0"/>
              </a:solidFill>
              <a:latin typeface="黑体" panose="02010609060101010101" charset="-122"/>
              <a:ea typeface="黑体" panose="02010609060101010101" charset="-122"/>
            </a:endParaRPr>
          </a:p>
          <a:p>
            <a:pPr marL="0" lvl="0" indent="0" eaLnBrk="1" hangingPunct="1">
              <a:lnSpc>
                <a:spcPct val="120000"/>
              </a:lnSpc>
              <a:spcBef>
                <a:spcPct val="0"/>
              </a:spcBef>
              <a:buClrTx/>
              <a:buSzTx/>
              <a:buFontTx/>
              <a:buNone/>
            </a:pPr>
            <a:r>
              <a:rPr sz="2400" dirty="0">
                <a:solidFill>
                  <a:srgbClr val="0070C0"/>
                </a:solidFill>
                <a:latin typeface="黑体" panose="02010609060101010101" charset="-122"/>
                <a:ea typeface="黑体" panose="02010609060101010101" charset="-122"/>
              </a:rPr>
              <a:t>同时大水直接撞到半档着的玉垒山体岩壁，水流翻滚，下层泥沙翻上来，翻过“飞沙堰”到“外江”，又解决了泥沙淤积问题。</a:t>
            </a:r>
            <a:endParaRPr sz="2400" dirty="0">
              <a:solidFill>
                <a:srgbClr val="0070C0"/>
              </a:solidFill>
              <a:latin typeface="黑体" panose="02010609060101010101" charset="-122"/>
              <a:ea typeface="黑体" panose="02010609060101010101" charset="-122"/>
            </a:endParaRPr>
          </a:p>
        </p:txBody>
      </p:sp>
      <p:pic>
        <p:nvPicPr>
          <p:cNvPr id="78853" name="图片 1"/>
          <p:cNvPicPr>
            <a:picLocks noChangeAspect="1"/>
          </p:cNvPicPr>
          <p:nvPr>
            <p:custDataLst>
              <p:tags r:id="rId4"/>
            </p:custDataLst>
          </p:nvPr>
        </p:nvPicPr>
        <p:blipFill>
          <a:blip r:embed="rId5"/>
          <a:stretch>
            <a:fillRect/>
          </a:stretch>
        </p:blipFill>
        <p:spPr>
          <a:xfrm>
            <a:off x="106998" y="1700213"/>
            <a:ext cx="5094287" cy="40195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0-#ppt_w/2"/>
                                          </p:val>
                                        </p:tav>
                                        <p:tav tm="100000">
                                          <p:val>
                                            <p:strVal val="#ppt_x"/>
                                          </p:val>
                                        </p:tav>
                                      </p:tavLst>
                                    </p:anim>
                                    <p:anim calcmode="lin" valueType="num">
                                      <p:cBhvr additive="base">
                                        <p:cTn id="8" dur="500" fill="hold"/>
                                        <p:tgtEl>
                                          <p:spTgt spid="737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sp>
        <p:nvSpPr>
          <p:cNvPr id="73731" name="Text Box 3"/>
          <p:cNvSpPr txBox="1"/>
          <p:nvPr>
            <p:custDataLst>
              <p:tags r:id="rId8"/>
            </p:custDataLst>
          </p:nvPr>
        </p:nvSpPr>
        <p:spPr>
          <a:xfrm>
            <a:off x="1979930" y="332740"/>
            <a:ext cx="7226935" cy="3079750"/>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457200" eaLnBrk="1" hangingPunct="1">
              <a:lnSpc>
                <a:spcPct val="170000"/>
              </a:lnSpc>
              <a:spcBef>
                <a:spcPct val="0"/>
              </a:spcBef>
              <a:buClrTx/>
              <a:buSzTx/>
              <a:buFontTx/>
              <a:buNone/>
            </a:pPr>
            <a:r>
              <a:rPr lang="zh-CN" altLang="en-US" sz="2800" dirty="0">
                <a:solidFill>
                  <a:srgbClr val="0070C0"/>
                </a:solidFill>
                <a:latin typeface="黑体" panose="02010609060101010101" charset="-122"/>
                <a:ea typeface="黑体" panose="02010609060101010101" charset="-122"/>
              </a:rPr>
              <a:t>你们家乡也有很多象都江堰这样人地协调，变害为利的水利工程，你们想一下有哪些：</a:t>
            </a:r>
            <a:endParaRPr lang="en-US" altLang="zh-CN" sz="2800" dirty="0">
              <a:solidFill>
                <a:srgbClr val="0070C0"/>
              </a:solidFill>
              <a:latin typeface="黑体" panose="02010609060101010101" charset="-122"/>
              <a:ea typeface="黑体" panose="02010609060101010101" charset="-122"/>
            </a:endParaRPr>
          </a:p>
          <a:p>
            <a:pPr marL="0" lvl="0" indent="457200" eaLnBrk="1" hangingPunct="1">
              <a:spcBef>
                <a:spcPct val="0"/>
              </a:spcBef>
              <a:buClrTx/>
              <a:buSzTx/>
              <a:buFontTx/>
              <a:buNone/>
            </a:pPr>
            <a:endParaRPr lang="en-US" altLang="zh-CN" sz="2800" dirty="0">
              <a:solidFill>
                <a:schemeClr val="accent2"/>
              </a:solidFill>
              <a:latin typeface="黑体" panose="02010609060101010101" charset="-122"/>
              <a:ea typeface="黑体" panose="02010609060101010101" charset="-122"/>
            </a:endParaRPr>
          </a:p>
        </p:txBody>
      </p:sp>
      <p:pic>
        <p:nvPicPr>
          <p:cNvPr id="4" name="图片 3"/>
          <p:cNvPicPr>
            <a:picLocks noChangeAspect="1"/>
          </p:cNvPicPr>
          <p:nvPr/>
        </p:nvPicPr>
        <p:blipFill>
          <a:blip r:embed="rId9"/>
          <a:stretch>
            <a:fillRect/>
          </a:stretch>
        </p:blipFill>
        <p:spPr>
          <a:xfrm>
            <a:off x="1835785" y="2060575"/>
            <a:ext cx="6038850" cy="4181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0-#ppt_w/2"/>
                                          </p:val>
                                        </p:tav>
                                        <p:tav tm="100000">
                                          <p:val>
                                            <p:strVal val="#ppt_x"/>
                                          </p:val>
                                        </p:tav>
                                      </p:tavLst>
                                    </p:anim>
                                    <p:anim calcmode="lin" valueType="num">
                                      <p:cBhvr additive="base">
                                        <p:cTn id="8" dur="500" fill="hold"/>
                                        <p:tgtEl>
                                          <p:spTgt spid="737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68580" y="1124585"/>
            <a:ext cx="897890" cy="359219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形式文化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p:cNvPicPr>
            <a:picLocks noChangeAspect="1"/>
          </p:cNvPicPr>
          <p:nvPr>
            <p:custDataLst>
              <p:tags r:id="rId3"/>
            </p:custDataLst>
          </p:nvPr>
        </p:nvPicPr>
        <p:blipFill>
          <a:blip r:embed="rId4"/>
          <a:stretch>
            <a:fillRect/>
          </a:stretch>
        </p:blipFill>
        <p:spPr>
          <a:xfrm>
            <a:off x="966470" y="188595"/>
            <a:ext cx="8177756" cy="601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sp>
        <p:nvSpPr>
          <p:cNvPr id="3" name="矩形 2"/>
          <p:cNvSpPr/>
          <p:nvPr>
            <p:custDataLst>
              <p:tags r:id="rId8"/>
            </p:custDataLst>
          </p:nvPr>
        </p:nvSpPr>
        <p:spPr>
          <a:xfrm>
            <a:off x="5410200" y="737235"/>
            <a:ext cx="3505200" cy="5160645"/>
          </a:xfrm>
          <a:prstGeom prst="rect">
            <a:avLst/>
          </a:prstGeom>
          <a:noFill/>
          <a:ln w="9525">
            <a:noFill/>
          </a:ln>
        </p:spPr>
        <p:txBody>
          <a:bodyPr>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2000" dirty="0">
                <a:solidFill>
                  <a:srgbClr val="0070C0"/>
                </a:solidFill>
                <a:latin typeface="黑体" panose="02010609060101010101" charset="-122"/>
                <a:ea typeface="黑体" panose="02010609060101010101" charset="-122"/>
              </a:rPr>
              <a:t>莆田木兰陂，建造于北宋末年，是一处堪与都江堰嫓美的水利工程。前者引岷江之水造就了富饶的成都平原，促进天府之国的形成。后者则通过明确海与河的边界缔造了兴化平原，滋养了莆阳。</a:t>
            </a:r>
            <a:endParaRPr lang="en-US" altLang="zh-CN" sz="2000" dirty="0">
              <a:solidFill>
                <a:srgbClr val="0070C0"/>
              </a:solidFill>
              <a:latin typeface="黑体" panose="02010609060101010101" charset="-122"/>
              <a:ea typeface="黑体" panose="02010609060101010101" charset="-122"/>
            </a:endParaRPr>
          </a:p>
          <a:p>
            <a:pPr marL="0" lvl="0" indent="0">
              <a:spcBef>
                <a:spcPct val="0"/>
              </a:spcBef>
              <a:buClrTx/>
              <a:buSzTx/>
              <a:buFontTx/>
              <a:buNone/>
            </a:pPr>
            <a:r>
              <a:rPr lang="zh-CN" altLang="en-US" sz="2000" dirty="0">
                <a:solidFill>
                  <a:srgbClr val="0070C0"/>
                </a:solidFill>
                <a:latin typeface="黑体" panose="02010609060101010101" charset="-122"/>
                <a:ea typeface="黑体" panose="02010609060101010101" charset="-122"/>
              </a:rPr>
              <a:t>与都江堰不同，面对来自山和海的两股力量，木兰陂除了主体拦河坝外，还修有长达上百里的南北渠，设有多座陡门牐（闸）。防止海水上溯的同时拦截下来的河水从南北渠流进南北平原，实现对盐碱地的淡化改造。</a:t>
            </a:r>
            <a:endParaRPr lang="en-US" altLang="zh-CN" sz="2000" dirty="0">
              <a:solidFill>
                <a:srgbClr val="0070C0"/>
              </a:solidFill>
              <a:latin typeface="黑体" panose="02010609060101010101" charset="-122"/>
              <a:ea typeface="黑体" panose="02010609060101010101" charset="-122"/>
            </a:endParaRPr>
          </a:p>
          <a:p>
            <a:pPr marL="0" lvl="0" indent="0">
              <a:spcBef>
                <a:spcPct val="0"/>
              </a:spcBef>
              <a:buClrTx/>
              <a:buSzTx/>
              <a:buFontTx/>
              <a:buNone/>
            </a:pPr>
            <a:r>
              <a:rPr lang="zh-CN" altLang="en-US" sz="2000" dirty="0">
                <a:solidFill>
                  <a:srgbClr val="0070C0"/>
                </a:solidFill>
                <a:latin typeface="黑体" panose="02010609060101010101" charset="-122"/>
                <a:ea typeface="黑体" panose="02010609060101010101" charset="-122"/>
              </a:rPr>
              <a:t>都江堰治水理念在于“引”，木兰陂则在于“堵和疏”。</a:t>
            </a:r>
            <a:endParaRPr lang="zh-CN" altLang="en-US" sz="2000" dirty="0">
              <a:solidFill>
                <a:srgbClr val="0070C0"/>
              </a:solidFill>
              <a:latin typeface="黑体" panose="02010609060101010101" charset="-122"/>
              <a:ea typeface="黑体" panose="02010609060101010101" charset="-122"/>
            </a:endParaRPr>
          </a:p>
        </p:txBody>
      </p:sp>
      <p:pic>
        <p:nvPicPr>
          <p:cNvPr id="2" name="图片 1"/>
          <p:cNvPicPr>
            <a:picLocks noChangeAspect="1"/>
          </p:cNvPicPr>
          <p:nvPr>
            <p:custDataLst>
              <p:tags r:id="rId9"/>
            </p:custDataLst>
          </p:nvPr>
        </p:nvPicPr>
        <p:blipFill>
          <a:blip r:embed="rId10"/>
          <a:stretch>
            <a:fillRect/>
          </a:stretch>
        </p:blipFill>
        <p:spPr>
          <a:xfrm>
            <a:off x="35560" y="1412875"/>
            <a:ext cx="5029200" cy="3916363"/>
          </a:xfrm>
          <a:prstGeom prst="rect">
            <a:avLst/>
          </a:prstGeom>
          <a:noFill/>
          <a:ln w="9525">
            <a:noFill/>
          </a:ln>
        </p:spPr>
      </p:pic>
      <p:sp>
        <p:nvSpPr>
          <p:cNvPr id="4" name="文本框 3"/>
          <p:cNvSpPr txBox="1"/>
          <p:nvPr>
            <p:custDataLst>
              <p:tags r:id="rId11"/>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莆田木兰陂</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000000"/>
                                          </p:val>
                                        </p:tav>
                                        <p:tav tm="100000">
                                          <p:val>
                                            <p:strVal val="#ppt_w"/>
                                          </p:val>
                                        </p:tav>
                                      </p:tavLst>
                                    </p:anim>
                                    <p:anim calcmode="lin" valueType="num">
                                      <p:cBhvr>
                                        <p:cTn id="8" dur="1000" fill="hold"/>
                                        <p:tgtEl>
                                          <p:spTgt spid="3"/>
                                        </p:tgtEl>
                                        <p:attrNameLst>
                                          <p:attrName>ppt_h</p:attrName>
                                        </p:attrNameLst>
                                      </p:cBhvr>
                                      <p:tavLst>
                                        <p:tav tm="0">
                                          <p:val>
                                            <p:fltVal val="0.000000"/>
                                          </p:val>
                                        </p:tav>
                                        <p:tav tm="100000">
                                          <p:val>
                                            <p:strVal val="#ppt_h"/>
                                          </p:val>
                                        </p:tav>
                                      </p:tavLst>
                                    </p:anim>
                                    <p:anim calcmode="lin" valueType="num">
                                      <p:cBhvr>
                                        <p:cTn id="9" dur="1000" fill="hold"/>
                                        <p:tgtEl>
                                          <p:spTgt spid="3"/>
                                        </p:tgtEl>
                                        <p:attrNameLst>
                                          <p:attrName>style.rotation</p:attrName>
                                        </p:attrNameLst>
                                      </p:cBhvr>
                                      <p:tavLst>
                                        <p:tav tm="0">
                                          <p:val>
                                            <p:fltVal val="90.000000"/>
                                          </p:val>
                                        </p:tav>
                                        <p:tav tm="100000">
                                          <p:val>
                                            <p:fltVal val="0.00000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4" name="图片 3"/>
          <p:cNvPicPr>
            <a:picLocks noChangeAspect="1"/>
          </p:cNvPicPr>
          <p:nvPr>
            <p:custDataLst>
              <p:tags r:id="rId8"/>
            </p:custDataLst>
          </p:nvPr>
        </p:nvPicPr>
        <p:blipFill>
          <a:blip r:embed="rId9"/>
          <a:stretch>
            <a:fillRect/>
          </a:stretch>
        </p:blipFill>
        <p:spPr>
          <a:xfrm>
            <a:off x="1905000" y="3429000"/>
            <a:ext cx="7239000" cy="3429000"/>
          </a:xfrm>
          <a:prstGeom prst="rect">
            <a:avLst/>
          </a:prstGeom>
          <a:noFill/>
          <a:ln w="9525">
            <a:noFill/>
          </a:ln>
        </p:spPr>
      </p:pic>
      <p:pic>
        <p:nvPicPr>
          <p:cNvPr id="5" name="图片 4"/>
          <p:cNvPicPr>
            <a:picLocks noChangeAspect="1"/>
          </p:cNvPicPr>
          <p:nvPr>
            <p:custDataLst>
              <p:tags r:id="rId10"/>
            </p:custDataLst>
          </p:nvPr>
        </p:nvPicPr>
        <p:blipFill>
          <a:blip r:embed="rId11"/>
          <a:stretch>
            <a:fillRect/>
          </a:stretch>
        </p:blipFill>
        <p:spPr>
          <a:xfrm>
            <a:off x="0" y="0"/>
            <a:ext cx="5697538" cy="457676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81923" name="图片 3"/>
          <p:cNvPicPr>
            <a:picLocks noChangeAspect="1"/>
          </p:cNvPicPr>
          <p:nvPr>
            <p:custDataLst>
              <p:tags r:id="rId8"/>
            </p:custDataLst>
          </p:nvPr>
        </p:nvPicPr>
        <p:blipFill>
          <a:blip r:embed="rId9"/>
          <a:stretch>
            <a:fillRect/>
          </a:stretch>
        </p:blipFill>
        <p:spPr>
          <a:xfrm>
            <a:off x="152400" y="838200"/>
            <a:ext cx="4876800" cy="4808538"/>
          </a:xfrm>
          <a:prstGeom prst="rect">
            <a:avLst/>
          </a:prstGeom>
          <a:noFill/>
          <a:ln w="9525">
            <a:noFill/>
          </a:ln>
        </p:spPr>
      </p:pic>
      <p:pic>
        <p:nvPicPr>
          <p:cNvPr id="81922" name="图片 1"/>
          <p:cNvPicPr>
            <a:picLocks noChangeAspect="1"/>
          </p:cNvPicPr>
          <p:nvPr>
            <p:custDataLst>
              <p:tags r:id="rId10"/>
            </p:custDataLst>
          </p:nvPr>
        </p:nvPicPr>
        <p:blipFill>
          <a:blip r:embed="rId11"/>
          <a:stretch>
            <a:fillRect/>
          </a:stretch>
        </p:blipFill>
        <p:spPr>
          <a:xfrm>
            <a:off x="5257800" y="838200"/>
            <a:ext cx="3886200" cy="517366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82946" name="图片 3"/>
          <p:cNvPicPr>
            <a:picLocks noChangeAspect="1"/>
          </p:cNvPicPr>
          <p:nvPr>
            <p:custDataLst>
              <p:tags r:id="rId8"/>
            </p:custDataLst>
          </p:nvPr>
        </p:nvPicPr>
        <p:blipFill>
          <a:blip r:embed="rId9"/>
          <a:stretch>
            <a:fillRect/>
          </a:stretch>
        </p:blipFill>
        <p:spPr>
          <a:xfrm>
            <a:off x="76200" y="1447800"/>
            <a:ext cx="4800600" cy="3352800"/>
          </a:xfrm>
          <a:prstGeom prst="rect">
            <a:avLst/>
          </a:prstGeom>
          <a:noFill/>
          <a:ln w="9525">
            <a:noFill/>
          </a:ln>
        </p:spPr>
      </p:pic>
      <p:sp>
        <p:nvSpPr>
          <p:cNvPr id="82947" name="矩形 4"/>
          <p:cNvSpPr/>
          <p:nvPr>
            <p:custDataLst>
              <p:tags r:id="rId10"/>
            </p:custDataLst>
          </p:nvPr>
        </p:nvSpPr>
        <p:spPr>
          <a:xfrm>
            <a:off x="5105400" y="615950"/>
            <a:ext cx="3957638" cy="5908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dirty="0">
                <a:solidFill>
                  <a:schemeClr val="tx2"/>
                </a:solidFill>
                <a:latin typeface="黑体" panose="02010609060101010101" charset="-122"/>
                <a:ea typeface="黑体" panose="02010609060101010101" charset="-122"/>
              </a:rPr>
              <a:t>三门峡的失败包括三个方面</a:t>
            </a:r>
            <a:endParaRPr lang="zh-CN" altLang="en-US" sz="1800" dirty="0">
              <a:solidFill>
                <a:schemeClr val="tx2"/>
              </a:solidFill>
              <a:latin typeface="黑体" panose="02010609060101010101" charset="-122"/>
              <a:ea typeface="黑体" panose="02010609060101010101" charset="-122"/>
            </a:endParaRPr>
          </a:p>
          <a:p>
            <a:pPr marL="0" lvl="0" indent="0">
              <a:spcBef>
                <a:spcPct val="0"/>
              </a:spcBef>
              <a:buClrTx/>
              <a:buSzTx/>
              <a:buFontTx/>
              <a:buNone/>
            </a:pPr>
            <a:endParaRPr lang="zh-CN" altLang="en-US" sz="1800" dirty="0">
              <a:solidFill>
                <a:schemeClr val="tx2"/>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chemeClr val="tx2"/>
                </a:solidFill>
                <a:latin typeface="黑体" panose="02010609060101010101" charset="-122"/>
                <a:ea typeface="黑体" panose="02010609060101010101" charset="-122"/>
              </a:rPr>
              <a:t>⊙一是水库库尾泥沙淤积，造成渭河入黄河部分抬高（甚至泥沙倒灌），渭河下游洪患严重、土地盐渍化，不得不降低蓄水位运行，并按蓄清排浑运用；</a:t>
            </a:r>
            <a:endParaRPr lang="zh-CN" altLang="en-US" sz="1800" dirty="0">
              <a:solidFill>
                <a:schemeClr val="tx2"/>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chemeClr val="tx2"/>
                </a:solidFill>
                <a:latin typeface="黑体" panose="02010609060101010101" charset="-122"/>
                <a:ea typeface="黑体" panose="02010609060101010101" charset="-122"/>
              </a:rPr>
              <a:t>⊙二是水库由于控制淹没损失一再缩小设计蓄水位，又在泥沙严重淤积后严重损失库容，不能满足黄河洪水控制的规划要求（续建小浪底的原因），水利枢纽由于降低蓄水位运用和反复改建浪费大量投资，发电效益因水头降低和泥沙磨蚀大减。</a:t>
            </a:r>
            <a:endParaRPr lang="zh-CN" altLang="en-US" sz="1800" dirty="0">
              <a:solidFill>
                <a:schemeClr val="tx2"/>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chemeClr val="tx2"/>
                </a:solidFill>
                <a:latin typeface="黑体" panose="02010609060101010101" charset="-122"/>
                <a:ea typeface="黑体" panose="02010609060101010101" charset="-122"/>
              </a:rPr>
              <a:t>⊙三是移民和移民回迁问题。三门峡移民因水库降低水位运用而大量回迁，但由于土地归属等问题长期无法良好安置，渭南因洪水、渭河尾闾迁移和土地盐渍化也产生了大量新移民。移民安置问题至</a:t>
            </a:r>
            <a:r>
              <a:rPr lang="en-US" altLang="zh-CN" sz="1800" dirty="0">
                <a:solidFill>
                  <a:schemeClr val="tx2"/>
                </a:solidFill>
                <a:latin typeface="黑体" panose="02010609060101010101" charset="-122"/>
                <a:ea typeface="黑体" panose="02010609060101010101" charset="-122"/>
              </a:rPr>
              <a:t>21</a:t>
            </a:r>
            <a:r>
              <a:rPr lang="zh-CN" altLang="en-US" sz="1800" dirty="0">
                <a:solidFill>
                  <a:schemeClr val="tx2"/>
                </a:solidFill>
                <a:latin typeface="黑体" panose="02010609060101010101" charset="-122"/>
                <a:ea typeface="黑体" panose="02010609060101010101" charset="-122"/>
              </a:rPr>
              <a:t>世纪初才基本解决</a:t>
            </a:r>
            <a:r>
              <a:rPr lang="zh-CN" altLang="en-US" sz="1800" dirty="0">
                <a:solidFill>
                  <a:schemeClr val="tx2"/>
                </a:solidFill>
                <a:latin typeface="Arial" panose="020B0604020202020204" pitchFamily="34" charset="0"/>
              </a:rPr>
              <a:t>。</a:t>
            </a:r>
            <a:endParaRPr lang="zh-CN" altLang="en-US" sz="1800" dirty="0">
              <a:solidFill>
                <a:schemeClr val="tx2"/>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83970" name="图片 2"/>
          <p:cNvPicPr>
            <a:picLocks noChangeAspect="1"/>
          </p:cNvPicPr>
          <p:nvPr>
            <p:custDataLst>
              <p:tags r:id="rId8"/>
            </p:custDataLst>
          </p:nvPr>
        </p:nvPicPr>
        <p:blipFill>
          <a:blip r:embed="rId9"/>
          <a:stretch>
            <a:fillRect/>
          </a:stretch>
        </p:blipFill>
        <p:spPr>
          <a:xfrm>
            <a:off x="76200" y="609600"/>
            <a:ext cx="4267200" cy="5478463"/>
          </a:xfrm>
          <a:prstGeom prst="rect">
            <a:avLst/>
          </a:prstGeom>
          <a:noFill/>
          <a:ln w="9525">
            <a:noFill/>
          </a:ln>
        </p:spPr>
      </p:pic>
      <p:sp>
        <p:nvSpPr>
          <p:cNvPr id="83971" name="矩形 5"/>
          <p:cNvSpPr/>
          <p:nvPr>
            <p:custDataLst>
              <p:tags r:id="rId10"/>
            </p:custDataLst>
          </p:nvPr>
        </p:nvSpPr>
        <p:spPr>
          <a:xfrm>
            <a:off x="4495800" y="603250"/>
            <a:ext cx="4572000" cy="563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a:spcBef>
                <a:spcPct val="0"/>
              </a:spcBef>
              <a:buClrTx/>
              <a:buSzTx/>
              <a:buFontTx/>
              <a:buNone/>
            </a:pPr>
            <a:r>
              <a:rPr lang="zh-CN" altLang="en-US" sz="1800" dirty="0">
                <a:solidFill>
                  <a:srgbClr val="0070C0"/>
                </a:solidFill>
                <a:latin typeface="黑体" panose="02010609060101010101" charset="-122"/>
                <a:ea typeface="黑体" panose="02010609060101010101" charset="-122"/>
              </a:rPr>
              <a:t>先秦时代：中华民族的发祥地之一，从</a:t>
            </a:r>
            <a:r>
              <a:rPr lang="en-US" altLang="zh-CN" sz="1800" dirty="0">
                <a:solidFill>
                  <a:srgbClr val="0070C0"/>
                </a:solidFill>
                <a:latin typeface="黑体" panose="02010609060101010101" charset="-122"/>
                <a:ea typeface="黑体" panose="02010609060101010101" charset="-122"/>
              </a:rPr>
              <a:t>《</a:t>
            </a:r>
            <a:r>
              <a:rPr lang="zh-CN" altLang="en-US" sz="1800" dirty="0">
                <a:solidFill>
                  <a:srgbClr val="0070C0"/>
                </a:solidFill>
                <a:latin typeface="黑体" panose="02010609060101010101" charset="-122"/>
                <a:ea typeface="黑体" panose="02010609060101010101" charset="-122"/>
              </a:rPr>
              <a:t>诗经</a:t>
            </a:r>
            <a:r>
              <a:rPr lang="en-US" altLang="zh-CN" sz="1800" dirty="0">
                <a:solidFill>
                  <a:srgbClr val="0070C0"/>
                </a:solidFill>
                <a:latin typeface="黑体" panose="02010609060101010101" charset="-122"/>
                <a:ea typeface="黑体" panose="02010609060101010101" charset="-122"/>
              </a:rPr>
              <a:t>》</a:t>
            </a:r>
            <a:r>
              <a:rPr lang="zh-CN" altLang="en-US" sz="1800" dirty="0">
                <a:solidFill>
                  <a:srgbClr val="0070C0"/>
                </a:solidFill>
                <a:latin typeface="黑体" panose="02010609060101010101" charset="-122"/>
                <a:ea typeface="黑体" panose="02010609060101010101" charset="-122"/>
              </a:rPr>
              <a:t>中仍可看到黄土高原南部野鹿成群，虎豹出没，森林面积广大，农耕面积有限。整个黄土高原人口稀少，开垦指数不高。</a:t>
            </a:r>
            <a:endParaRPr lang="en-US" altLang="zh-CN" sz="1800" dirty="0">
              <a:solidFill>
                <a:srgbClr val="0070C0"/>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rgbClr val="0070C0"/>
                </a:solidFill>
                <a:latin typeface="黑体" panose="02010609060101010101" charset="-122"/>
                <a:ea typeface="黑体" panose="02010609060101010101" charset="-122"/>
              </a:rPr>
              <a:t>汉唐时期：中国的政治、经济中心，人口迅速增加。人口的增加和农耕的发展使部分林草地被开垦。南部破坏较厉害，中部、北部整体破坏程度不是很严重。</a:t>
            </a:r>
            <a:endParaRPr lang="en-US" altLang="zh-CN" sz="1800" dirty="0">
              <a:solidFill>
                <a:srgbClr val="0070C0"/>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rgbClr val="0070C0"/>
                </a:solidFill>
                <a:latin typeface="黑体" panose="02010609060101010101" charset="-122"/>
                <a:ea typeface="黑体" panose="02010609060101010101" charset="-122"/>
              </a:rPr>
              <a:t>宋元时期：形成一条与辽、西夏对峙的军事分界线，沿这条分界线，北宋修筑了大量城镇、堡寨、派驻大批军队戍边防卫，形成了一条人口稠密，垦殖程度较高的地带，也使此分界线所经地区生态严重恶化。</a:t>
            </a:r>
            <a:endParaRPr lang="en-US" altLang="zh-CN" sz="1800" dirty="0">
              <a:solidFill>
                <a:srgbClr val="0070C0"/>
              </a:solidFill>
              <a:latin typeface="黑体" panose="02010609060101010101" charset="-122"/>
              <a:ea typeface="黑体" panose="02010609060101010101" charset="-122"/>
            </a:endParaRPr>
          </a:p>
          <a:p>
            <a:pPr marL="0" lvl="0" indent="0">
              <a:spcBef>
                <a:spcPct val="0"/>
              </a:spcBef>
              <a:buClrTx/>
              <a:buSzTx/>
              <a:buFontTx/>
              <a:buNone/>
            </a:pPr>
            <a:r>
              <a:rPr lang="zh-CN" altLang="en-US" sz="1800" dirty="0">
                <a:solidFill>
                  <a:srgbClr val="0070C0"/>
                </a:solidFill>
                <a:latin typeface="黑体" panose="02010609060101010101" charset="-122"/>
                <a:ea typeface="黑体" panose="02010609060101010101" charset="-122"/>
              </a:rPr>
              <a:t>明清时期：明长城沿线形成人口密集的地带，使长城沿线被彻底开垦。清代达到封建时代黄土高原人口的峰值。人地矛盾加剧，清末移入黄土高原的移民向人烟稀少的山区迁移，如宁夏南部地区、吕梁山西侧、黄龙山区等，使这些原来的林区也逐步转变为农耕区。</a:t>
            </a:r>
            <a:endParaRPr lang="zh-CN" altLang="en-US" sz="1800" dirty="0">
              <a:solidFill>
                <a:srgbClr val="0070C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342900" fontAlgn="auto">
              <a:lnSpc>
                <a:spcPct val="130000"/>
              </a:lnSpc>
              <a:spcBef>
                <a:spcPts val="0"/>
              </a:spcBef>
              <a:buClr>
                <a:srgbClr val="333399"/>
              </a:buClr>
            </a:pPr>
            <a:r>
              <a:rPr lang="zh-CN" altLang="en-US" sz="2800" b="1" dirty="0">
                <a:solidFill>
                  <a:srgbClr val="FF0000"/>
                </a:solidFill>
                <a:ea typeface="楷体_GB2312" pitchFamily="49" charset="-122"/>
                <a:sym typeface="+mn-ea"/>
              </a:rPr>
              <a:t>（一）背景</a:t>
            </a:r>
            <a:endParaRPr lang="zh-CN" altLang="en-US" sz="2800" b="1" dirty="0">
              <a:solidFill>
                <a:srgbClr val="FF0000"/>
              </a:solidFill>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追求人地和谐是人类长期的愿望。</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地理学家李特尔提出“协调、相关和相互依存”等是地理学综合性的主要原则。</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18世纪中叶美国地理学家、外交家乔治。马什在他的著作《人与自然》中，就提出了和谐地人地关系思想。但在当时资源环境问题并不突出的情况下，他的思想并没有引起足够的重视。</a:t>
            </a:r>
            <a:endParaRPr lang="zh-CN" altLang="en-US" sz="2400" b="1" dirty="0">
              <a:ea typeface="楷体_GB2312" pitchFamily="49" charset="-122"/>
              <a:sym typeface="+mn-ea"/>
            </a:endParaRPr>
          </a:p>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恩格斯说：“不要过分陶醉于对自然界的胜利。对于每一次这样的胜利，自然界都报复了我们。</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99695" y="1052830"/>
            <a:ext cx="8957310" cy="4617085"/>
          </a:xfrm>
          <a:prstGeom prst="rect">
            <a:avLst/>
          </a:prstGeom>
          <a:noFill/>
        </p:spPr>
        <p:txBody>
          <a:bodyPr wrap="square" rtlCol="0" anchor="t">
            <a:noAutofit/>
          </a:bodyPr>
          <a:p>
            <a:pPr marL="800100" indent="-457200" fontAlgn="auto">
              <a:lnSpc>
                <a:spcPct val="130000"/>
              </a:lnSpc>
              <a:spcBef>
                <a:spcPts val="0"/>
              </a:spcBef>
              <a:buClr>
                <a:srgbClr val="333399"/>
              </a:buClr>
              <a:buFont typeface="Wingdings" panose="05000000000000000000" charset="0"/>
              <a:buChar char="n"/>
            </a:pPr>
            <a:r>
              <a:rPr lang="zh-CN" altLang="en-US" sz="2400" b="1" dirty="0">
                <a:ea typeface="楷体_GB2312" pitchFamily="49" charset="-122"/>
                <a:sym typeface="+mn-ea"/>
              </a:rPr>
              <a:t>恩格斯早就指出了人类与自然界的一致:“我们统治自然界,决不象征服者统治异民族一样,决不象站在自然界以外的人一样—相反地,我们连同我们的肉、血和头脑都是属于自然界,存在于自然界的,我们对自然界的整个统治,是在于我们比其它一切动物强,能够认识和正确运用自然规律。事实上,我们一天天地学会更加正确地理解自然规律,学会认识我们对自然界的惯常行程的干涉所引起的比较近或比较远的影响 ……但是这种事情发生得愈多,人们愈会重新地不仅感觉到,而且也认识到自身和自然界的一致,而那种把精神和物质、人类和自然、灵魂和肉体对立起来的荒谬的、反自然的观点,也就愈不可能存在了。”</a:t>
            </a:r>
            <a:endParaRPr lang="zh-CN" altLang="en-US"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4754" name="Rectangle 2"/>
          <p:cNvSpPr>
            <a:spLocks noGrp="1" noRot="1" noChangeArrowheads="1"/>
          </p:cNvSpPr>
          <p:nvPr>
            <p:custDataLst>
              <p:tags r:id="rId2"/>
            </p:custDataLst>
          </p:nvPr>
        </p:nvSpPr>
        <p:spPr>
          <a:xfrm>
            <a:off x="0" y="908685"/>
            <a:ext cx="9067800" cy="478472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20</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世纪中叶，人口增长和工业化带来人口膨胀、资源减少、环境破坏等一系列困境，人类开始认识到人地协调发展的重要性和必要性。</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一、对资源的压力</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1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土地资源退化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2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水资源短缺  </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1200" cap="none" spc="0" normalizeH="0" baseline="0" noProof="0" dirty="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3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生物资源破坏严重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4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矿产资源消耗巨增</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二、引起的环境问题</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1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大城市的空气污染严重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2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温室效应与全球变暖</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3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臭氧层遭破坏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4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水体污染加剧</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三、引起的社会问题</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1200" cap="none" spc="0" normalizeH="0" baseline="0" noProof="0" dirty="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1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教育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2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医疗</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1200" cap="none" spc="0" normalizeH="0" baseline="0" noProof="0" dirty="0">
                <a:ln>
                  <a:noFill/>
                </a:ln>
                <a:solidFill>
                  <a:schemeClr val="tx2"/>
                </a:solidFill>
                <a:effectLst/>
                <a:uLnTx/>
                <a:uFillTx/>
                <a:latin typeface="黑体" panose="02010609060101010101" charset="-122"/>
                <a:ea typeface="黑体" panose="02010609060101010101" charset="-122"/>
                <a:cs typeface="+mn-cs"/>
              </a:rPr>
              <a:t>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     3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住房          </a:t>
            </a:r>
            <a:r>
              <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4 </a:t>
            </a: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福利 </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6858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悲观论者认为：世界将变得更加拥挤，污染更严重，生态更不稳定并更容易受破坏。</a:t>
            </a:r>
            <a:endParaRPr kumimoji="0" lang="en-US" altLang="zh-CN"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6858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乐观论者认为：人口可以控制在一定的水平，资源可以找到更多，农业单位面积产量还有潜力可挖。</a:t>
            </a:r>
            <a:endParaRPr kumimoji="0" lang="zh-CN" altLang="en-US" sz="18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4">
                                            <p:txEl>
                                              <p:charRg st="0" end="61"/>
                                            </p:txEl>
                                          </p:spTgt>
                                        </p:tgtEl>
                                        <p:attrNameLst>
                                          <p:attrName>style.visibility</p:attrName>
                                        </p:attrNameLst>
                                      </p:cBhvr>
                                      <p:to>
                                        <p:strVal val="visible"/>
                                      </p:to>
                                    </p:set>
                                    <p:anim calcmode="lin" valueType="num">
                                      <p:cBhvr additive="base">
                                        <p:cTn id="7" dur="500" fill="hold"/>
                                        <p:tgtEl>
                                          <p:spTgt spid="74754">
                                            <p:txEl>
                                              <p:charRg st="0" end="6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4">
                                            <p:txEl>
                                              <p:charRg st="0" end="6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4">
                                            <p:txEl>
                                              <p:charRg st="61" end="70"/>
                                            </p:txEl>
                                          </p:spTgt>
                                        </p:tgtEl>
                                        <p:attrNameLst>
                                          <p:attrName>style.visibility</p:attrName>
                                        </p:attrNameLst>
                                      </p:cBhvr>
                                      <p:to>
                                        <p:strVal val="visible"/>
                                      </p:to>
                                    </p:set>
                                    <p:anim calcmode="lin" valueType="num">
                                      <p:cBhvr additive="base">
                                        <p:cTn id="13" dur="500" fill="hold"/>
                                        <p:tgtEl>
                                          <p:spTgt spid="74754">
                                            <p:txEl>
                                              <p:charRg st="61" end="7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4">
                                            <p:txEl>
                                              <p:charRg st="61" end="7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4754">
                                            <p:txEl>
                                              <p:charRg st="70" end="106"/>
                                            </p:txEl>
                                          </p:spTgt>
                                        </p:tgtEl>
                                        <p:attrNameLst>
                                          <p:attrName>style.visibility</p:attrName>
                                        </p:attrNameLst>
                                      </p:cBhvr>
                                      <p:to>
                                        <p:strVal val="visible"/>
                                      </p:to>
                                    </p:set>
                                    <p:anim calcmode="lin" valueType="num">
                                      <p:cBhvr additive="base">
                                        <p:cTn id="19" dur="500" fill="hold"/>
                                        <p:tgtEl>
                                          <p:spTgt spid="74754">
                                            <p:txEl>
                                              <p:charRg st="70" end="10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4">
                                            <p:txEl>
                                              <p:charRg st="70" end="10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754">
                                            <p:txEl>
                                              <p:charRg st="106" end="141"/>
                                            </p:txEl>
                                          </p:spTgt>
                                        </p:tgtEl>
                                        <p:attrNameLst>
                                          <p:attrName>style.visibility</p:attrName>
                                        </p:attrNameLst>
                                      </p:cBhvr>
                                      <p:to>
                                        <p:strVal val="visible"/>
                                      </p:to>
                                    </p:set>
                                    <p:anim calcmode="lin" valueType="num">
                                      <p:cBhvr additive="base">
                                        <p:cTn id="25" dur="500" fill="hold"/>
                                        <p:tgtEl>
                                          <p:spTgt spid="74754">
                                            <p:txEl>
                                              <p:charRg st="106" end="14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4754">
                                            <p:txEl>
                                              <p:charRg st="106" end="14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754">
                                            <p:txEl>
                                              <p:charRg st="141" end="151"/>
                                            </p:txEl>
                                          </p:spTgt>
                                        </p:tgtEl>
                                        <p:attrNameLst>
                                          <p:attrName>style.visibility</p:attrName>
                                        </p:attrNameLst>
                                      </p:cBhvr>
                                      <p:to>
                                        <p:strVal val="visible"/>
                                      </p:to>
                                    </p:set>
                                    <p:anim calcmode="lin" valueType="num">
                                      <p:cBhvr additive="base">
                                        <p:cTn id="31" dur="500" fill="hold"/>
                                        <p:tgtEl>
                                          <p:spTgt spid="74754">
                                            <p:txEl>
                                              <p:charRg st="141" end="15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754">
                                            <p:txEl>
                                              <p:charRg st="141" end="15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4754">
                                            <p:txEl>
                                              <p:charRg st="151" end="186"/>
                                            </p:txEl>
                                          </p:spTgt>
                                        </p:tgtEl>
                                        <p:attrNameLst>
                                          <p:attrName>style.visibility</p:attrName>
                                        </p:attrNameLst>
                                      </p:cBhvr>
                                      <p:to>
                                        <p:strVal val="visible"/>
                                      </p:to>
                                    </p:set>
                                    <p:anim calcmode="lin" valueType="num">
                                      <p:cBhvr additive="base">
                                        <p:cTn id="37" dur="500" fill="hold"/>
                                        <p:tgtEl>
                                          <p:spTgt spid="74754">
                                            <p:txEl>
                                              <p:charRg st="151" end="18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4754">
                                            <p:txEl>
                                              <p:charRg st="151" end="18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4754">
                                            <p:txEl>
                                              <p:charRg st="186" end="222"/>
                                            </p:txEl>
                                          </p:spTgt>
                                        </p:tgtEl>
                                        <p:attrNameLst>
                                          <p:attrName>style.visibility</p:attrName>
                                        </p:attrNameLst>
                                      </p:cBhvr>
                                      <p:to>
                                        <p:strVal val="visible"/>
                                      </p:to>
                                    </p:set>
                                    <p:anim calcmode="lin" valueType="num">
                                      <p:cBhvr additive="base">
                                        <p:cTn id="43" dur="500" fill="hold"/>
                                        <p:tgtEl>
                                          <p:spTgt spid="74754">
                                            <p:txEl>
                                              <p:charRg st="186" end="22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4754">
                                            <p:txEl>
                                              <p:charRg st="186" end="22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4754">
                                            <p:txEl>
                                              <p:charRg st="222" end="232"/>
                                            </p:txEl>
                                          </p:spTgt>
                                        </p:tgtEl>
                                        <p:attrNameLst>
                                          <p:attrName>style.visibility</p:attrName>
                                        </p:attrNameLst>
                                      </p:cBhvr>
                                      <p:to>
                                        <p:strVal val="visible"/>
                                      </p:to>
                                    </p:set>
                                    <p:anim calcmode="lin" valueType="num">
                                      <p:cBhvr additive="base">
                                        <p:cTn id="49" dur="500" fill="hold"/>
                                        <p:tgtEl>
                                          <p:spTgt spid="74754">
                                            <p:txEl>
                                              <p:charRg st="222" end="23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4754">
                                            <p:txEl>
                                              <p:charRg st="222" end="23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4754">
                                            <p:txEl>
                                              <p:charRg st="232" end="257"/>
                                            </p:txEl>
                                          </p:spTgt>
                                        </p:tgtEl>
                                        <p:attrNameLst>
                                          <p:attrName>style.visibility</p:attrName>
                                        </p:attrNameLst>
                                      </p:cBhvr>
                                      <p:to>
                                        <p:strVal val="visible"/>
                                      </p:to>
                                    </p:set>
                                    <p:anim calcmode="lin" valueType="num">
                                      <p:cBhvr additive="base">
                                        <p:cTn id="55" dur="500" fill="hold"/>
                                        <p:tgtEl>
                                          <p:spTgt spid="74754">
                                            <p:txEl>
                                              <p:charRg st="232" end="25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4754">
                                            <p:txEl>
                                              <p:charRg st="232" end="25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4754">
                                            <p:txEl>
                                              <p:charRg st="257" end="283"/>
                                            </p:txEl>
                                          </p:spTgt>
                                        </p:tgtEl>
                                        <p:attrNameLst>
                                          <p:attrName>style.visibility</p:attrName>
                                        </p:attrNameLst>
                                      </p:cBhvr>
                                      <p:to>
                                        <p:strVal val="visible"/>
                                      </p:to>
                                    </p:set>
                                    <p:anim calcmode="lin" valueType="num">
                                      <p:cBhvr additive="base">
                                        <p:cTn id="61" dur="500" fill="hold"/>
                                        <p:tgtEl>
                                          <p:spTgt spid="74754">
                                            <p:txEl>
                                              <p:charRg st="257" end="283"/>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4754">
                                            <p:txEl>
                                              <p:charRg st="257" end="28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whoosh.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4754">
                                            <p:txEl>
                                              <p:charRg st="283" end="321"/>
                                            </p:txEl>
                                          </p:spTgt>
                                        </p:tgtEl>
                                        <p:attrNameLst>
                                          <p:attrName>style.visibility</p:attrName>
                                        </p:attrNameLst>
                                      </p:cBhvr>
                                      <p:to>
                                        <p:strVal val="visible"/>
                                      </p:to>
                                    </p:set>
                                    <p:anim calcmode="lin" valueType="num">
                                      <p:cBhvr additive="base">
                                        <p:cTn id="67" dur="500" fill="hold"/>
                                        <p:tgtEl>
                                          <p:spTgt spid="74754">
                                            <p:txEl>
                                              <p:charRg st="283" end="321"/>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4754">
                                            <p:txEl>
                                              <p:charRg st="283" end="32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3" name="whoosh.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4754">
                                            <p:txEl>
                                              <p:charRg st="321" end="366"/>
                                            </p:txEl>
                                          </p:spTgt>
                                        </p:tgtEl>
                                        <p:attrNameLst>
                                          <p:attrName>style.visibility</p:attrName>
                                        </p:attrNameLst>
                                      </p:cBhvr>
                                      <p:to>
                                        <p:strVal val="visible"/>
                                      </p:to>
                                    </p:set>
                                    <p:anim calcmode="lin" valueType="num">
                                      <p:cBhvr additive="base">
                                        <p:cTn id="73" dur="500" fill="hold"/>
                                        <p:tgtEl>
                                          <p:spTgt spid="74754">
                                            <p:txEl>
                                              <p:charRg st="321" end="366"/>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4754">
                                            <p:txEl>
                                              <p:charRg st="321" end="36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4754" name="Rectangle 2"/>
          <p:cNvSpPr>
            <a:spLocks noGrp="1" noRot="1" noChangeArrowheads="1"/>
          </p:cNvSpPr>
          <p:nvPr>
            <p:custDataLst>
              <p:tags r:id="rId2"/>
            </p:custDataLst>
          </p:nvPr>
        </p:nvSpPr>
        <p:spPr>
          <a:xfrm>
            <a:off x="-108585" y="1268730"/>
            <a:ext cx="9067800" cy="449580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34290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4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总体来看</a:t>
            </a:r>
            <a:endParaRPr kumimoji="0" lang="en-US" altLang="zh-CN" sz="4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200" b="0" i="0" u="none" strike="noStrike" kern="1200" cap="none" spc="0" normalizeH="0" baseline="0" noProof="0" dirty="0">
              <a:ln>
                <a:noFill/>
              </a:ln>
              <a:solidFill>
                <a:schemeClr val="tx2"/>
              </a:solidFill>
              <a:effectLst/>
              <a:uLnTx/>
              <a:uFillTx/>
              <a:latin typeface="黑体" panose="02010609060101010101" charset="-122"/>
              <a:ea typeface="黑体" panose="02010609060101010101" charset="-122"/>
              <a:cs typeface="+mn-cs"/>
            </a:endParaRPr>
          </a:p>
          <a:p>
            <a:pPr marL="685800" marR="0" lvl="0" indent="-342900" algn="just"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人类们都认为：人对自然的支配力量日益增强，同时人类也更加依赖于自然。</a:t>
            </a:r>
            <a:endParaRPr kumimoji="0" lang="en-US" altLang="zh-CN" sz="2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685800" marR="0" lvl="0" indent="-342900" algn="just"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en-US" sz="2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及早协调人地关系是全人类最紧迫的任务，因而谋求人地关系和谐的观点应运而生，并日益受到人们的重视。</a:t>
            </a:r>
            <a:endParaRPr kumimoji="0" lang="en-US" altLang="zh-CN" sz="24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6858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22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4">
                                            <p:txEl>
                                              <p:charRg st="0" end="5"/>
                                            </p:txEl>
                                          </p:spTgt>
                                        </p:tgtEl>
                                        <p:attrNameLst>
                                          <p:attrName>style.visibility</p:attrName>
                                        </p:attrNameLst>
                                      </p:cBhvr>
                                      <p:to>
                                        <p:strVal val="visible"/>
                                      </p:to>
                                    </p:set>
                                    <p:anim calcmode="lin" valueType="num">
                                      <p:cBhvr additive="base">
                                        <p:cTn id="7" dur="500" fill="hold"/>
                                        <p:tgtEl>
                                          <p:spTgt spid="74754">
                                            <p:txEl>
                                              <p:charRg st="0"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4">
                                            <p:txEl>
                                              <p:charRg st="0"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4">
                                            <p:txEl>
                                              <p:charRg st="6" end="41"/>
                                            </p:txEl>
                                          </p:spTgt>
                                        </p:tgtEl>
                                        <p:attrNameLst>
                                          <p:attrName>style.visibility</p:attrName>
                                        </p:attrNameLst>
                                      </p:cBhvr>
                                      <p:to>
                                        <p:strVal val="visible"/>
                                      </p:to>
                                    </p:set>
                                    <p:anim calcmode="lin" valueType="num">
                                      <p:cBhvr additive="base">
                                        <p:cTn id="13" dur="500" fill="hold"/>
                                        <p:tgtEl>
                                          <p:spTgt spid="74754">
                                            <p:txEl>
                                              <p:charRg st="6" end="4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4">
                                            <p:txEl>
                                              <p:charRg st="6" end="4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4754">
                                            <p:txEl>
                                              <p:charRg st="41" end="90"/>
                                            </p:txEl>
                                          </p:spTgt>
                                        </p:tgtEl>
                                        <p:attrNameLst>
                                          <p:attrName>style.visibility</p:attrName>
                                        </p:attrNameLst>
                                      </p:cBhvr>
                                      <p:to>
                                        <p:strVal val="visible"/>
                                      </p:to>
                                    </p:set>
                                    <p:anim calcmode="lin" valueType="num">
                                      <p:cBhvr additive="base">
                                        <p:cTn id="19" dur="500" fill="hold"/>
                                        <p:tgtEl>
                                          <p:spTgt spid="74754">
                                            <p:txEl>
                                              <p:charRg st="41" end="9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4">
                                            <p:txEl>
                                              <p:charRg st="41" end="9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5778" name="Rectangle 2"/>
          <p:cNvSpPr>
            <a:spLocks noGrp="1" noRot="1"/>
          </p:cNvSpPr>
          <p:nvPr>
            <p:custDataLst>
              <p:tags r:id="rId2"/>
            </p:custDataLst>
          </p:nvPr>
        </p:nvSpPr>
        <p:spPr>
          <a:xfrm>
            <a:off x="395605" y="1052830"/>
            <a:ext cx="8321040" cy="4238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buNone/>
            </a:pPr>
            <a:r>
              <a:rPr lang="zh-CN" altLang="en-US" dirty="0">
                <a:solidFill>
                  <a:schemeClr val="tx2"/>
                </a:solidFill>
                <a:latin typeface="黑体" panose="02010609060101010101" charset="-122"/>
                <a:ea typeface="黑体" panose="02010609060101010101" charset="-122"/>
              </a:rPr>
              <a:t>（二）理论发展</a:t>
            </a:r>
            <a:endParaRPr lang="zh-CN" altLang="en-US" sz="2400" dirty="0">
              <a:solidFill>
                <a:schemeClr val="tx2"/>
              </a:solidFill>
              <a:latin typeface="黑体" panose="02010609060101010101" charset="-122"/>
              <a:ea typeface="黑体" panose="02010609060101010101" charset="-122"/>
            </a:endParaRPr>
          </a:p>
          <a:p>
            <a:pPr algn="just" eaLnBrk="1" hangingPunct="1">
              <a:lnSpc>
                <a:spcPct val="130000"/>
              </a:lnSpc>
            </a:pPr>
            <a:r>
              <a:rPr lang="zh-CN" altLang="en-US" sz="2000" dirty="0">
                <a:solidFill>
                  <a:schemeClr val="tx2"/>
                </a:solidFill>
                <a:latin typeface="黑体" panose="02010609060101010101" charset="-122"/>
                <a:ea typeface="黑体" panose="02010609060101010101" charset="-122"/>
              </a:rPr>
              <a:t>美国地质学家</a:t>
            </a:r>
            <a:r>
              <a:rPr lang="en-US" altLang="zh-CN" sz="2000" dirty="0">
                <a:solidFill>
                  <a:schemeClr val="tx2"/>
                </a:solidFill>
                <a:latin typeface="黑体" panose="02010609060101010101" charset="-122"/>
                <a:ea typeface="黑体" panose="02010609060101010101" charset="-122"/>
              </a:rPr>
              <a:t>D.N.</a:t>
            </a:r>
            <a:r>
              <a:rPr lang="zh-CN" altLang="en-US" sz="2000" dirty="0">
                <a:solidFill>
                  <a:schemeClr val="tx2"/>
                </a:solidFill>
                <a:latin typeface="黑体" panose="02010609060101010101" charset="-122"/>
                <a:ea typeface="黑体" panose="02010609060101010101" charset="-122"/>
              </a:rPr>
              <a:t>卡戈等人指出：人类是地理环境可分割的组成部分，有能力协调人与环境的关系，人类必须充分认识这一能力，并做出努力，否则人类社会将死亡。</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30000"/>
              </a:lnSpc>
            </a:pPr>
            <a:r>
              <a:rPr lang="zh-CN" altLang="en-US" sz="2000" dirty="0">
                <a:solidFill>
                  <a:schemeClr val="tx2"/>
                </a:solidFill>
                <a:latin typeface="黑体" panose="02010609060101010101" charset="-122"/>
                <a:ea typeface="黑体" panose="02010609060101010101" charset="-122"/>
              </a:rPr>
              <a:t>英国</a:t>
            </a:r>
            <a:r>
              <a:rPr lang="en-US" altLang="zh-CN" sz="2000" dirty="0">
                <a:solidFill>
                  <a:schemeClr val="tx2"/>
                </a:solidFill>
                <a:latin typeface="黑体" panose="02010609060101010101" charset="-122"/>
                <a:ea typeface="黑体" panose="02010609060101010101" charset="-122"/>
              </a:rPr>
              <a:t>M.J.</a:t>
            </a:r>
            <a:r>
              <a:rPr lang="zh-CN" altLang="en-US" sz="2000" dirty="0">
                <a:solidFill>
                  <a:schemeClr val="tx2"/>
                </a:solidFill>
                <a:latin typeface="黑体" panose="02010609060101010101" charset="-122"/>
                <a:ea typeface="黑体" panose="02010609060101010101" charset="-122"/>
              </a:rPr>
              <a:t>怀斯教授指出：当今世界人口日增，环境变化急剧，在资源匮乏和自然灾害频繁的处境中，如何协调自然环境与人类文化生活的关系已成为国际地理学界所面临的主要任务。</a:t>
            </a:r>
            <a:endParaRPr lang="en-US" altLang="zh-CN" sz="2000" dirty="0">
              <a:solidFill>
                <a:schemeClr val="tx2"/>
              </a:solidFill>
              <a:latin typeface="黑体" panose="02010609060101010101" charset="-122"/>
              <a:ea typeface="黑体" panose="02010609060101010101" charset="-122"/>
            </a:endParaRPr>
          </a:p>
          <a:p>
            <a:pPr algn="just" eaLnBrk="1" hangingPunct="1">
              <a:lnSpc>
                <a:spcPct val="130000"/>
              </a:lnSpc>
            </a:pPr>
            <a:r>
              <a:rPr lang="zh-CN" altLang="en-US" sz="2000" dirty="0">
                <a:solidFill>
                  <a:schemeClr val="tx2"/>
                </a:solidFill>
                <a:latin typeface="黑体" panose="02010609060101010101" charset="-122"/>
                <a:ea typeface="黑体" panose="02010609060101010101" charset="-122"/>
              </a:rPr>
              <a:t>吴传均院士指出：要改变全球性人口资源环境问题，必须恢复和保护地球维持生命的能力，当务之急是要协调人与自然环境的关系。并指出协调环境的思想基础是：认识人类与自然界是不可分割的统一体，与环境的协调是人与自然并存和发展的唯一途径。在此，经济目标要服从生态目标和社会目标。</a:t>
            </a:r>
            <a:endParaRPr lang="zh-CN" altLang="en-US" sz="2000" dirty="0">
              <a:solidFill>
                <a:schemeClr val="tx2"/>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8">
                                            <p:txEl>
                                              <p:charRg st="0" end="8"/>
                                            </p:txEl>
                                          </p:spTgt>
                                        </p:tgtEl>
                                        <p:attrNameLst>
                                          <p:attrName>style.visibility</p:attrName>
                                        </p:attrNameLst>
                                      </p:cBhvr>
                                      <p:to>
                                        <p:strVal val="visible"/>
                                      </p:to>
                                    </p:set>
                                    <p:anim calcmode="lin" valueType="num">
                                      <p:cBhvr additive="base">
                                        <p:cTn id="7" dur="500" fill="hold"/>
                                        <p:tgtEl>
                                          <p:spTgt spid="75778">
                                            <p:txEl>
                                              <p:charRg st="0" end="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8">
                                            <p:txEl>
                                              <p:charRg st="0"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8">
                                            <p:txEl>
                                              <p:charRg st="8" end="84"/>
                                            </p:txEl>
                                          </p:spTgt>
                                        </p:tgtEl>
                                        <p:attrNameLst>
                                          <p:attrName>style.visibility</p:attrName>
                                        </p:attrNameLst>
                                      </p:cBhvr>
                                      <p:to>
                                        <p:strVal val="visible"/>
                                      </p:to>
                                    </p:set>
                                    <p:anim calcmode="lin" valueType="num">
                                      <p:cBhvr additive="base">
                                        <p:cTn id="13" dur="500" fill="hold"/>
                                        <p:tgtEl>
                                          <p:spTgt spid="75778">
                                            <p:txEl>
                                              <p:charRg st="8" end="8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8">
                                            <p:txEl>
                                              <p:charRg st="8" end="8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8">
                                            <p:txEl>
                                              <p:charRg st="84" end="167"/>
                                            </p:txEl>
                                          </p:spTgt>
                                        </p:tgtEl>
                                        <p:attrNameLst>
                                          <p:attrName>style.visibility</p:attrName>
                                        </p:attrNameLst>
                                      </p:cBhvr>
                                      <p:to>
                                        <p:strVal val="visible"/>
                                      </p:to>
                                    </p:set>
                                    <p:anim calcmode="lin" valueType="num">
                                      <p:cBhvr additive="base">
                                        <p:cTn id="19" dur="500" fill="hold"/>
                                        <p:tgtEl>
                                          <p:spTgt spid="75778">
                                            <p:txEl>
                                              <p:charRg st="84" end="16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8">
                                            <p:txEl>
                                              <p:charRg st="84" end="16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5778">
                                            <p:txEl>
                                              <p:charRg st="167" end="300"/>
                                            </p:txEl>
                                          </p:spTgt>
                                        </p:tgtEl>
                                        <p:attrNameLst>
                                          <p:attrName>style.visibility</p:attrName>
                                        </p:attrNameLst>
                                      </p:cBhvr>
                                      <p:to>
                                        <p:strVal val="visible"/>
                                      </p:to>
                                    </p:set>
                                    <p:anim calcmode="lin" valueType="num">
                                      <p:cBhvr additive="base">
                                        <p:cTn id="25" dur="500" fill="hold"/>
                                        <p:tgtEl>
                                          <p:spTgt spid="75778">
                                            <p:txEl>
                                              <p:charRg st="167" end="30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5778">
                                            <p:txEl>
                                              <p:charRg st="167" end="30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7317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功能文化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功能文化区是以该文化特征受政治、经济或社会某种功能影响，其内部彼此之间有一种相互联系从而确定其分布区范围的文化区。例如，一个国家、一个城市都是一个功能文化区。</a:t>
            </a:r>
            <a:endParaRPr lang="zh-CN" altLang="en-US" sz="3200" dirty="0">
              <a:latin typeface="华文楷体" panose="02010600040101010101" charset="-122"/>
              <a:ea typeface="华文楷体" panose="02010600040101010101" charset="-122"/>
              <a:cs typeface="华文楷体" panose="02010600040101010101" charset="-122"/>
              <a:sym typeface="+mn-ea"/>
            </a:endParaRPr>
          </a:p>
          <a:p>
            <a:pPr lvl="0" indent="812800">
              <a:lnSpc>
                <a:spcPct val="110000"/>
              </a:lnSpc>
              <a:spcBef>
                <a:spcPts val="0"/>
              </a:spcBef>
              <a:buFontTx/>
              <a:buNone/>
              <a:extLst>
                <a:ext uri="{35155182-B16C-46BC-9424-99874614C6A1}">
                  <wpsdc:indentchars xmlns:wpsdc="http://www.wps.cn/officeDocument/2017/drawingmlCustomData" val="200" checksum="3877492575"/>
                </a:ext>
              </a:extLst>
            </a:pPr>
            <a:r>
              <a:rPr lang="zh-CN" altLang="en-US" sz="3200" dirty="0">
                <a:latin typeface="华文楷体" panose="02010600040101010101" charset="-122"/>
                <a:ea typeface="华文楷体" panose="02010600040101010101" charset="-122"/>
                <a:cs typeface="华文楷体" panose="02010600040101010101" charset="-122"/>
                <a:sym typeface="+mn-ea"/>
              </a:rPr>
              <a:t>功能文化区都有中心，它是对该区内某种功能起着协调和指导作用的所在地。</a:t>
            </a:r>
            <a:endParaRPr lang="zh-CN" altLang="en-US" sz="3200" dirty="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5778" name="Rectangle 2"/>
          <p:cNvSpPr>
            <a:spLocks noGrp="1" noRot="1"/>
          </p:cNvSpPr>
          <p:nvPr>
            <p:custDataLst>
              <p:tags r:id="rId2"/>
            </p:custDataLst>
          </p:nvPr>
        </p:nvSpPr>
        <p:spPr>
          <a:xfrm>
            <a:off x="533400" y="1412875"/>
            <a:ext cx="7620000" cy="41948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lnSpc>
                <a:spcPct val="150000"/>
              </a:lnSpc>
              <a:buNone/>
            </a:pPr>
            <a:r>
              <a:rPr lang="zh-CN" altLang="en-US" dirty="0">
                <a:solidFill>
                  <a:schemeClr val="tx2"/>
                </a:solidFill>
                <a:latin typeface="黑体" panose="02010609060101010101" charset="-122"/>
                <a:ea typeface="黑体" panose="02010609060101010101" charset="-122"/>
              </a:rPr>
              <a:t>（三）观点</a:t>
            </a:r>
            <a:endParaRPr lang="zh-CN" altLang="en-US" dirty="0">
              <a:solidFill>
                <a:schemeClr val="tx2"/>
              </a:solidFill>
              <a:latin typeface="黑体" panose="02010609060101010101" charset="-122"/>
              <a:ea typeface="黑体" panose="02010609060101010101" charset="-122"/>
            </a:endParaRPr>
          </a:p>
          <a:p>
            <a:pPr algn="just" eaLnBrk="1" hangingPunct="1">
              <a:lnSpc>
                <a:spcPct val="150000"/>
              </a:lnSpc>
            </a:pPr>
            <a:r>
              <a:rPr lang="zh-CN" altLang="en-US" sz="2400" dirty="0">
                <a:solidFill>
                  <a:schemeClr val="tx2"/>
                </a:solidFill>
                <a:latin typeface="黑体" panose="02010609060101010101" charset="-122"/>
                <a:ea typeface="黑体" panose="02010609060101010101" charset="-122"/>
              </a:rPr>
              <a:t>人类社会与地理环境相互影响、相互制约，形成一个复杂的人地巨系统</a:t>
            </a:r>
            <a:endParaRPr lang="zh-CN" altLang="en-US" sz="2400" dirty="0">
              <a:solidFill>
                <a:schemeClr val="tx2"/>
              </a:solidFill>
              <a:latin typeface="黑体" panose="02010609060101010101" charset="-122"/>
              <a:ea typeface="黑体" panose="02010609060101010101" charset="-122"/>
            </a:endParaRPr>
          </a:p>
          <a:p>
            <a:pPr algn="just" eaLnBrk="1" hangingPunct="1">
              <a:lnSpc>
                <a:spcPct val="150000"/>
              </a:lnSpc>
            </a:pPr>
            <a:r>
              <a:rPr lang="zh-CN" altLang="en-US" sz="2400" dirty="0">
                <a:solidFill>
                  <a:schemeClr val="tx2"/>
                </a:solidFill>
                <a:latin typeface="黑体" panose="02010609060101010101" charset="-122"/>
                <a:ea typeface="黑体" panose="02010609060101010101" charset="-122"/>
              </a:rPr>
              <a:t>人类社会与地理环境对立统一</a:t>
            </a:r>
            <a:endParaRPr lang="zh-CN" altLang="en-US" sz="2400" dirty="0">
              <a:solidFill>
                <a:schemeClr val="tx2"/>
              </a:solidFill>
              <a:latin typeface="黑体" panose="02010609060101010101" charset="-122"/>
              <a:ea typeface="黑体" panose="02010609060101010101" charset="-122"/>
            </a:endParaRPr>
          </a:p>
          <a:p>
            <a:pPr algn="just" eaLnBrk="1" hangingPunct="1">
              <a:lnSpc>
                <a:spcPct val="150000"/>
              </a:lnSpc>
            </a:pPr>
            <a:r>
              <a:rPr lang="zh-CN" altLang="en-US" sz="2400" dirty="0">
                <a:solidFill>
                  <a:schemeClr val="tx2"/>
                </a:solidFill>
                <a:latin typeface="黑体" panose="02010609060101010101" charset="-122"/>
                <a:ea typeface="黑体" panose="02010609060101010101" charset="-122"/>
              </a:rPr>
              <a:t>社会发展与地理环境应协调发展</a:t>
            </a:r>
            <a:endParaRPr lang="zh-CN" altLang="en-US" sz="2400" dirty="0">
              <a:solidFill>
                <a:schemeClr val="tx2"/>
              </a:solidFill>
              <a:latin typeface="黑体" panose="02010609060101010101" charset="-122"/>
              <a:ea typeface="黑体" panose="02010609060101010101" charset="-122"/>
            </a:endParaRPr>
          </a:p>
          <a:p>
            <a:pPr algn="just" eaLnBrk="1" hangingPunct="1">
              <a:lnSpc>
                <a:spcPct val="150000"/>
              </a:lnSpc>
            </a:pPr>
            <a:r>
              <a:rPr lang="zh-CN" altLang="en-US" sz="2400" dirty="0">
                <a:solidFill>
                  <a:schemeClr val="tx2"/>
                </a:solidFill>
                <a:latin typeface="黑体" panose="02010609060101010101" charset="-122"/>
                <a:ea typeface="黑体" panose="02010609060101010101" charset="-122"/>
              </a:rPr>
              <a:t>人类必须约束自身行为来协调人地关系</a:t>
            </a:r>
            <a:endParaRPr lang="zh-CN" altLang="en-US" sz="2400" dirty="0">
              <a:solidFill>
                <a:schemeClr val="tx2"/>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8">
                                            <p:txEl>
                                              <p:charRg st="0" end="6"/>
                                            </p:txEl>
                                          </p:spTgt>
                                        </p:tgtEl>
                                        <p:attrNameLst>
                                          <p:attrName>style.visibility</p:attrName>
                                        </p:attrNameLst>
                                      </p:cBhvr>
                                      <p:to>
                                        <p:strVal val="visible"/>
                                      </p:to>
                                    </p:set>
                                    <p:anim calcmode="lin" valueType="num">
                                      <p:cBhvr additive="base">
                                        <p:cTn id="7" dur="500" fill="hold"/>
                                        <p:tgtEl>
                                          <p:spTgt spid="75778">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8">
                                            <p:txEl>
                                              <p:charRg st="0"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8">
                                            <p:txEl>
                                              <p:charRg st="6" end="38"/>
                                            </p:txEl>
                                          </p:spTgt>
                                        </p:tgtEl>
                                        <p:attrNameLst>
                                          <p:attrName>style.visibility</p:attrName>
                                        </p:attrNameLst>
                                      </p:cBhvr>
                                      <p:to>
                                        <p:strVal val="visible"/>
                                      </p:to>
                                    </p:set>
                                    <p:anim calcmode="lin" valueType="num">
                                      <p:cBhvr additive="base">
                                        <p:cTn id="13" dur="500" fill="hold"/>
                                        <p:tgtEl>
                                          <p:spTgt spid="75778">
                                            <p:txEl>
                                              <p:charRg st="6" end="3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8">
                                            <p:txEl>
                                              <p:charRg st="6" end="3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8">
                                            <p:txEl>
                                              <p:charRg st="38" end="52"/>
                                            </p:txEl>
                                          </p:spTgt>
                                        </p:tgtEl>
                                        <p:attrNameLst>
                                          <p:attrName>style.visibility</p:attrName>
                                        </p:attrNameLst>
                                      </p:cBhvr>
                                      <p:to>
                                        <p:strVal val="visible"/>
                                      </p:to>
                                    </p:set>
                                    <p:anim calcmode="lin" valueType="num">
                                      <p:cBhvr additive="base">
                                        <p:cTn id="19" dur="500" fill="hold"/>
                                        <p:tgtEl>
                                          <p:spTgt spid="75778">
                                            <p:txEl>
                                              <p:charRg st="38" end="5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8">
                                            <p:txEl>
                                              <p:charRg st="38" end="5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5778">
                                            <p:txEl>
                                              <p:charRg st="52" end="67"/>
                                            </p:txEl>
                                          </p:spTgt>
                                        </p:tgtEl>
                                        <p:attrNameLst>
                                          <p:attrName>style.visibility</p:attrName>
                                        </p:attrNameLst>
                                      </p:cBhvr>
                                      <p:to>
                                        <p:strVal val="visible"/>
                                      </p:to>
                                    </p:set>
                                    <p:anim calcmode="lin" valueType="num">
                                      <p:cBhvr additive="base">
                                        <p:cTn id="25" dur="500" fill="hold"/>
                                        <p:tgtEl>
                                          <p:spTgt spid="75778">
                                            <p:txEl>
                                              <p:charRg st="52" end="6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5778">
                                            <p:txEl>
                                              <p:charRg st="52" end="6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5778">
                                            <p:txEl>
                                              <p:charRg st="67" end="85"/>
                                            </p:txEl>
                                          </p:spTgt>
                                        </p:tgtEl>
                                        <p:attrNameLst>
                                          <p:attrName>style.visibility</p:attrName>
                                        </p:attrNameLst>
                                      </p:cBhvr>
                                      <p:to>
                                        <p:strVal val="visible"/>
                                      </p:to>
                                    </p:set>
                                    <p:anim calcmode="lin" valueType="num">
                                      <p:cBhvr additive="base">
                                        <p:cTn id="31" dur="500" fill="hold"/>
                                        <p:tgtEl>
                                          <p:spTgt spid="75778">
                                            <p:txEl>
                                              <p:charRg st="67" end="8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5778">
                                            <p:txEl>
                                              <p:charRg st="67" end="8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5778" name="Rectangle 2"/>
          <p:cNvSpPr>
            <a:spLocks noGrp="1" noRot="1" noChangeArrowheads="1"/>
          </p:cNvSpPr>
          <p:nvPr>
            <p:custDataLst>
              <p:tags r:id="rId2"/>
            </p:custDataLst>
          </p:nvPr>
        </p:nvSpPr>
        <p:spPr>
          <a:xfrm>
            <a:off x="178753" y="981075"/>
            <a:ext cx="8856663" cy="496887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32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（四）内容</a:t>
            </a:r>
            <a:endParaRPr kumimoji="0" lang="zh-CN" altLang="en-US" sz="32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0" marR="0" lvl="0" indent="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None/>
              <a:defRPr/>
            </a:pPr>
            <a:r>
              <a:rPr kumimoji="0" lang="en-US" altLang="zh-CN"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2</a:t>
            </a: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层意思</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①人类应顺应自然规律，充分合理地利用地理环境；</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②要对已经破坏的不协调的人地关系进行优化调控。</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0" marR="0" lvl="0" indent="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主要内容</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①协调的目标是一个包括生态、社会、环境等多元指标构成的一个综合性战略目标；</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②要保持经济系统与生态系统的和谐发展；</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③合理利用资源，维护资源的永续利用，寻求经济发展的同时也要对资源进行有效的保护，使社会生产力和自然生产力保持和谐共生；</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a:p>
            <a:pPr marL="342900" marR="0" lvl="0" indent="-342900" algn="just" defTabSz="914400" rtl="0" eaLnBrk="1" fontAlgn="base" latinLnBrk="0" hangingPunct="1">
              <a:lnSpc>
                <a:spcPct val="130000"/>
              </a:lnSpc>
              <a:spcBef>
                <a:spcPct val="20000"/>
              </a:spcBef>
              <a:spcAft>
                <a:spcPct val="0"/>
              </a:spcAft>
              <a:buClr>
                <a:schemeClr val="folHlink"/>
              </a:buClr>
              <a:buSzPct val="60000"/>
              <a:buFont typeface="Wingdings" panose="05000000000000000000" pitchFamily="2" charset="2"/>
              <a:buChar char="n"/>
              <a:defRPr/>
            </a:pPr>
            <a:r>
              <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rPr>
              <a:t>④整治生态环境，实现生态系统良好循环。</a:t>
            </a:r>
            <a:endParaRPr kumimoji="0" lang="zh-CN" altLang="en-US" sz="2000" b="0" i="0" u="none" strike="noStrike" kern="1200" cap="none" spc="0" normalizeH="0" baseline="0" noProof="0" dirty="0" smtClean="0">
              <a:ln>
                <a:noFill/>
              </a:ln>
              <a:solidFill>
                <a:schemeClr val="tx2"/>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8">
                                            <p:txEl>
                                              <p:charRg st="0" end="6"/>
                                            </p:txEl>
                                          </p:spTgt>
                                        </p:tgtEl>
                                        <p:attrNameLst>
                                          <p:attrName>style.visibility</p:attrName>
                                        </p:attrNameLst>
                                      </p:cBhvr>
                                      <p:to>
                                        <p:strVal val="visible"/>
                                      </p:to>
                                    </p:set>
                                    <p:anim calcmode="lin" valueType="num">
                                      <p:cBhvr additive="base">
                                        <p:cTn id="7" dur="500" fill="hold"/>
                                        <p:tgtEl>
                                          <p:spTgt spid="75778">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8">
                                            <p:txEl>
                                              <p:charRg st="0"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76802" name="Rectangle 2"/>
          <p:cNvSpPr>
            <a:spLocks noGrp="1" noRot="1"/>
          </p:cNvSpPr>
          <p:nvPr>
            <p:custDataLst>
              <p:tags r:id="rId2"/>
            </p:custDataLst>
          </p:nvPr>
        </p:nvSpPr>
        <p:spPr>
          <a:xfrm>
            <a:off x="457200" y="1196975"/>
            <a:ext cx="8305800" cy="45561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gn="just" eaLnBrk="1" hangingPunct="1">
              <a:buNone/>
            </a:pPr>
            <a:r>
              <a:rPr lang="zh-CN" altLang="en-US" sz="2000" dirty="0">
                <a:solidFill>
                  <a:schemeClr val="tx2"/>
                </a:solidFill>
                <a:latin typeface="黑体" panose="02010609060101010101" charset="-122"/>
                <a:ea typeface="黑体" panose="02010609060101010101" charset="-122"/>
              </a:rPr>
              <a:t>（五）评价</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buNone/>
            </a:pPr>
            <a:r>
              <a:rPr lang="en-US" altLang="zh-CN" sz="2000" dirty="0">
                <a:solidFill>
                  <a:schemeClr val="tx2"/>
                </a:solidFill>
                <a:latin typeface="黑体" panose="02010609060101010101" charset="-122"/>
                <a:ea typeface="黑体" panose="02010609060101010101" charset="-122"/>
              </a:rPr>
              <a:t>1</a:t>
            </a:r>
            <a:r>
              <a:rPr lang="zh-CN" altLang="en-US" sz="2000" dirty="0">
                <a:solidFill>
                  <a:schemeClr val="tx2"/>
                </a:solidFill>
                <a:latin typeface="黑体" panose="02010609060101010101" charset="-122"/>
                <a:ea typeface="黑体" panose="02010609060101010101" charset="-122"/>
              </a:rPr>
              <a:t>、积极作用</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pPr>
            <a:r>
              <a:rPr lang="zh-CN" altLang="en-US" sz="2000" dirty="0">
                <a:solidFill>
                  <a:schemeClr val="tx2"/>
                </a:solidFill>
                <a:latin typeface="黑体" panose="02010609060101010101" charset="-122"/>
                <a:ea typeface="黑体" panose="02010609060101010101" charset="-122"/>
              </a:rPr>
              <a:t>推动人类社会可持续发展</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pPr>
            <a:r>
              <a:rPr lang="zh-CN" altLang="en-US" sz="2000" dirty="0">
                <a:solidFill>
                  <a:schemeClr val="tx2"/>
                </a:solidFill>
                <a:latin typeface="黑体" panose="02010609060101010101" charset="-122"/>
                <a:ea typeface="黑体" panose="02010609060101010101" charset="-122"/>
              </a:rPr>
              <a:t>完善地理学的主线和结构</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buNone/>
            </a:pPr>
            <a:r>
              <a:rPr lang="en-US" altLang="zh-CN" sz="2000" dirty="0">
                <a:solidFill>
                  <a:schemeClr val="tx2"/>
                </a:solidFill>
                <a:latin typeface="黑体" panose="02010609060101010101" charset="-122"/>
                <a:ea typeface="黑体" panose="02010609060101010101" charset="-122"/>
              </a:rPr>
              <a:t>2</a:t>
            </a:r>
            <a:r>
              <a:rPr lang="zh-CN" altLang="en-US" sz="2000" dirty="0">
                <a:solidFill>
                  <a:schemeClr val="tx2"/>
                </a:solidFill>
                <a:latin typeface="黑体" panose="02010609060101010101" charset="-122"/>
                <a:ea typeface="黑体" panose="02010609060101010101" charset="-122"/>
              </a:rPr>
              <a:t>、局限性</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pPr>
            <a:r>
              <a:rPr lang="zh-CN" altLang="en-US" sz="2000" dirty="0">
                <a:solidFill>
                  <a:schemeClr val="tx2"/>
                </a:solidFill>
                <a:latin typeface="黑体" panose="02010609060101010101" charset="-122"/>
                <a:ea typeface="黑体" panose="02010609060101010101" charset="-122"/>
              </a:rPr>
              <a:t>对人地关系的复杂机理尚缺乏认识</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pPr>
            <a:r>
              <a:rPr lang="zh-CN" altLang="en-US" sz="2000" dirty="0">
                <a:solidFill>
                  <a:schemeClr val="tx2"/>
                </a:solidFill>
                <a:latin typeface="黑体" panose="02010609060101010101" charset="-122"/>
                <a:ea typeface="黑体" panose="02010609060101010101" charset="-122"/>
              </a:rPr>
              <a:t>协调人地关系的实证案例尚不多</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buNone/>
            </a:pPr>
            <a:r>
              <a:rPr lang="en-US" altLang="zh-CN" sz="2000" dirty="0">
                <a:solidFill>
                  <a:schemeClr val="tx2"/>
                </a:solidFill>
                <a:latin typeface="黑体" panose="02010609060101010101" charset="-122"/>
                <a:ea typeface="黑体" panose="02010609060101010101" charset="-122"/>
              </a:rPr>
              <a:t>3</a:t>
            </a:r>
            <a:r>
              <a:rPr lang="zh-CN" altLang="en-US" sz="2000" dirty="0">
                <a:solidFill>
                  <a:schemeClr val="tx2"/>
                </a:solidFill>
                <a:latin typeface="黑体" panose="02010609060101010101" charset="-122"/>
                <a:ea typeface="黑体" panose="02010609060101010101" charset="-122"/>
              </a:rPr>
              <a:t>、启示</a:t>
            </a:r>
            <a:endParaRPr lang="zh-CN" altLang="en-US" sz="2000" dirty="0">
              <a:solidFill>
                <a:schemeClr val="tx2"/>
              </a:solidFill>
              <a:latin typeface="黑体" panose="02010609060101010101" charset="-122"/>
              <a:ea typeface="黑体" panose="02010609060101010101" charset="-122"/>
            </a:endParaRPr>
          </a:p>
          <a:p>
            <a:pPr algn="just" eaLnBrk="1" hangingPunct="1">
              <a:lnSpc>
                <a:spcPct val="120000"/>
              </a:lnSpc>
            </a:pPr>
            <a:r>
              <a:rPr lang="zh-CN" altLang="en-US" sz="2000" dirty="0">
                <a:solidFill>
                  <a:schemeClr val="tx2"/>
                </a:solidFill>
                <a:latin typeface="黑体" panose="02010609060101010101" charset="-122"/>
                <a:ea typeface="黑体" panose="02010609060101010101" charset="-122"/>
              </a:rPr>
              <a:t>人地关系是可以协调的</a:t>
            </a:r>
            <a:endParaRPr lang="zh-CN" altLang="en-US" sz="2000" dirty="0">
              <a:solidFill>
                <a:schemeClr val="tx2"/>
              </a:solidFill>
              <a:latin typeface="黑体" panose="02010609060101010101" charset="-122"/>
              <a:ea typeface="黑体" panose="02010609060101010101" charset="-122"/>
            </a:endParaRPr>
          </a:p>
          <a:p>
            <a:pPr eaLnBrk="1" hangingPunct="1">
              <a:lnSpc>
                <a:spcPct val="120000"/>
              </a:lnSpc>
            </a:pPr>
            <a:r>
              <a:rPr lang="zh-CN" altLang="en-US" sz="2000" dirty="0">
                <a:solidFill>
                  <a:schemeClr val="tx2"/>
                </a:solidFill>
                <a:latin typeface="黑体" panose="02010609060101010101" charset="-122"/>
                <a:ea typeface="黑体" panose="02010609060101010101" charset="-122"/>
              </a:rPr>
              <a:t>协调人地关系的复杂性、个案性、创新性 </a:t>
            </a:r>
            <a:endParaRPr lang="zh-CN" altLang="en-US" sz="2000" dirty="0">
              <a:solidFill>
                <a:schemeClr val="tx2"/>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2">
                                            <p:txEl>
                                              <p:charRg st="0" end="6"/>
                                            </p:txEl>
                                          </p:spTgt>
                                        </p:tgtEl>
                                        <p:attrNameLst>
                                          <p:attrName>style.visibility</p:attrName>
                                        </p:attrNameLst>
                                      </p:cBhvr>
                                      <p:to>
                                        <p:strVal val="visible"/>
                                      </p:to>
                                    </p:set>
                                    <p:anim calcmode="lin" valueType="num">
                                      <p:cBhvr additive="base">
                                        <p:cTn id="7" dur="500" fill="hold"/>
                                        <p:tgtEl>
                                          <p:spTgt spid="76802">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2">
                                            <p:txEl>
                                              <p:charRg st="0"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2">
                                            <p:txEl>
                                              <p:charRg st="6" end="13"/>
                                            </p:txEl>
                                          </p:spTgt>
                                        </p:tgtEl>
                                        <p:attrNameLst>
                                          <p:attrName>style.visibility</p:attrName>
                                        </p:attrNameLst>
                                      </p:cBhvr>
                                      <p:to>
                                        <p:strVal val="visible"/>
                                      </p:to>
                                    </p:set>
                                    <p:anim calcmode="lin" valueType="num">
                                      <p:cBhvr additive="base">
                                        <p:cTn id="13" dur="500" fill="hold"/>
                                        <p:tgtEl>
                                          <p:spTgt spid="76802">
                                            <p:txEl>
                                              <p:charRg st="6" end="1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2">
                                            <p:txEl>
                                              <p:charRg st="6" end="1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2">
                                            <p:txEl>
                                              <p:charRg st="13" end="25"/>
                                            </p:txEl>
                                          </p:spTgt>
                                        </p:tgtEl>
                                        <p:attrNameLst>
                                          <p:attrName>style.visibility</p:attrName>
                                        </p:attrNameLst>
                                      </p:cBhvr>
                                      <p:to>
                                        <p:strVal val="visible"/>
                                      </p:to>
                                    </p:set>
                                    <p:anim calcmode="lin" valueType="num">
                                      <p:cBhvr additive="base">
                                        <p:cTn id="19" dur="500" fill="hold"/>
                                        <p:tgtEl>
                                          <p:spTgt spid="76802">
                                            <p:txEl>
                                              <p:charRg st="13" end="2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2">
                                            <p:txEl>
                                              <p:charRg st="13" end="2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2">
                                            <p:txEl>
                                              <p:charRg st="25" end="37"/>
                                            </p:txEl>
                                          </p:spTgt>
                                        </p:tgtEl>
                                        <p:attrNameLst>
                                          <p:attrName>style.visibility</p:attrName>
                                        </p:attrNameLst>
                                      </p:cBhvr>
                                      <p:to>
                                        <p:strVal val="visible"/>
                                      </p:to>
                                    </p:set>
                                    <p:anim calcmode="lin" valueType="num">
                                      <p:cBhvr additive="base">
                                        <p:cTn id="25" dur="500" fill="hold"/>
                                        <p:tgtEl>
                                          <p:spTgt spid="76802">
                                            <p:txEl>
                                              <p:charRg st="25" end="3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2">
                                            <p:txEl>
                                              <p:charRg st="25" end="3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02">
                                            <p:txEl>
                                              <p:charRg st="37" end="43"/>
                                            </p:txEl>
                                          </p:spTgt>
                                        </p:tgtEl>
                                        <p:attrNameLst>
                                          <p:attrName>style.visibility</p:attrName>
                                        </p:attrNameLst>
                                      </p:cBhvr>
                                      <p:to>
                                        <p:strVal val="visible"/>
                                      </p:to>
                                    </p:set>
                                    <p:anim calcmode="lin" valueType="num">
                                      <p:cBhvr additive="base">
                                        <p:cTn id="31" dur="500" fill="hold"/>
                                        <p:tgtEl>
                                          <p:spTgt spid="76802">
                                            <p:txEl>
                                              <p:charRg st="37" end="4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6802">
                                            <p:txEl>
                                              <p:charRg st="37" end="4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6802">
                                            <p:txEl>
                                              <p:charRg st="43" end="59"/>
                                            </p:txEl>
                                          </p:spTgt>
                                        </p:tgtEl>
                                        <p:attrNameLst>
                                          <p:attrName>style.visibility</p:attrName>
                                        </p:attrNameLst>
                                      </p:cBhvr>
                                      <p:to>
                                        <p:strVal val="visible"/>
                                      </p:to>
                                    </p:set>
                                    <p:anim calcmode="lin" valueType="num">
                                      <p:cBhvr additive="base">
                                        <p:cTn id="37" dur="500" fill="hold"/>
                                        <p:tgtEl>
                                          <p:spTgt spid="76802">
                                            <p:txEl>
                                              <p:charRg st="43" end="5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6802">
                                            <p:txEl>
                                              <p:charRg st="43" end="5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6802">
                                            <p:txEl>
                                              <p:charRg st="59" end="74"/>
                                            </p:txEl>
                                          </p:spTgt>
                                        </p:tgtEl>
                                        <p:attrNameLst>
                                          <p:attrName>style.visibility</p:attrName>
                                        </p:attrNameLst>
                                      </p:cBhvr>
                                      <p:to>
                                        <p:strVal val="visible"/>
                                      </p:to>
                                    </p:set>
                                    <p:anim calcmode="lin" valueType="num">
                                      <p:cBhvr additive="base">
                                        <p:cTn id="43" dur="500" fill="hold"/>
                                        <p:tgtEl>
                                          <p:spTgt spid="76802">
                                            <p:txEl>
                                              <p:charRg st="59" end="7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6802">
                                            <p:txEl>
                                              <p:charRg st="59" end="7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6802">
                                            <p:txEl>
                                              <p:charRg st="74" end="79"/>
                                            </p:txEl>
                                          </p:spTgt>
                                        </p:tgtEl>
                                        <p:attrNameLst>
                                          <p:attrName>style.visibility</p:attrName>
                                        </p:attrNameLst>
                                      </p:cBhvr>
                                      <p:to>
                                        <p:strVal val="visible"/>
                                      </p:to>
                                    </p:set>
                                    <p:anim calcmode="lin" valueType="num">
                                      <p:cBhvr additive="base">
                                        <p:cTn id="49" dur="500" fill="hold"/>
                                        <p:tgtEl>
                                          <p:spTgt spid="76802">
                                            <p:txEl>
                                              <p:charRg st="74" end="7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6802">
                                            <p:txEl>
                                              <p:charRg st="74" end="7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6802">
                                            <p:txEl>
                                              <p:charRg st="79" end="90"/>
                                            </p:txEl>
                                          </p:spTgt>
                                        </p:tgtEl>
                                        <p:attrNameLst>
                                          <p:attrName>style.visibility</p:attrName>
                                        </p:attrNameLst>
                                      </p:cBhvr>
                                      <p:to>
                                        <p:strVal val="visible"/>
                                      </p:to>
                                    </p:set>
                                    <p:anim calcmode="lin" valueType="num">
                                      <p:cBhvr additive="base">
                                        <p:cTn id="55" dur="500" fill="hold"/>
                                        <p:tgtEl>
                                          <p:spTgt spid="76802">
                                            <p:txEl>
                                              <p:charRg st="79" end="9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6802">
                                            <p:txEl>
                                              <p:charRg st="79" end="9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6802">
                                            <p:txEl>
                                              <p:charRg st="90" end="110"/>
                                            </p:txEl>
                                          </p:spTgt>
                                        </p:tgtEl>
                                        <p:attrNameLst>
                                          <p:attrName>style.visibility</p:attrName>
                                        </p:attrNameLst>
                                      </p:cBhvr>
                                      <p:to>
                                        <p:strVal val="visible"/>
                                      </p:to>
                                    </p:set>
                                    <p:anim calcmode="lin" valueType="num">
                                      <p:cBhvr additive="base">
                                        <p:cTn id="61" dur="500" fill="hold"/>
                                        <p:tgtEl>
                                          <p:spTgt spid="76802">
                                            <p:txEl>
                                              <p:charRg st="90" end="1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6802">
                                            <p:txEl>
                                              <p:charRg st="90" end="1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谐论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93186" name="Rectangle 3"/>
          <p:cNvSpPr>
            <a:spLocks noGrp="1" noRot="1"/>
          </p:cNvSpPr>
          <p:nvPr>
            <p:custDataLst>
              <p:tags r:id="rId2"/>
            </p:custDataLst>
          </p:nvPr>
        </p:nvSpPr>
        <p:spPr>
          <a:xfrm>
            <a:off x="322898" y="1196975"/>
            <a:ext cx="8312150" cy="45720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140000"/>
              </a:lnSpc>
            </a:pPr>
            <a:r>
              <a:rPr lang="zh-CN" altLang="en-US" sz="2400" b="1" dirty="0">
                <a:solidFill>
                  <a:schemeClr val="tx2"/>
                </a:solidFill>
              </a:rPr>
              <a:t>人地关系协调的复杂性</a:t>
            </a:r>
            <a:endParaRPr lang="zh-CN" altLang="en-US" sz="2400" b="1" dirty="0">
              <a:solidFill>
                <a:schemeClr val="tx2"/>
              </a:solidFill>
            </a:endParaRPr>
          </a:p>
          <a:p>
            <a:pPr eaLnBrk="1" hangingPunct="1">
              <a:lnSpc>
                <a:spcPct val="140000"/>
              </a:lnSpc>
            </a:pPr>
            <a:r>
              <a:rPr lang="zh-CN" altLang="en-US" sz="2400" dirty="0">
                <a:solidFill>
                  <a:schemeClr val="tx2"/>
                </a:solidFill>
              </a:rPr>
              <a:t>要素层面：系统要素组成、要素关系的复杂性</a:t>
            </a:r>
            <a:endParaRPr lang="zh-CN" altLang="en-US" sz="2400" dirty="0">
              <a:solidFill>
                <a:schemeClr val="tx2"/>
              </a:solidFill>
            </a:endParaRPr>
          </a:p>
          <a:p>
            <a:pPr eaLnBrk="1" hangingPunct="1">
              <a:lnSpc>
                <a:spcPct val="140000"/>
              </a:lnSpc>
            </a:pPr>
            <a:r>
              <a:rPr lang="zh-CN" altLang="en-US" sz="2400" dirty="0">
                <a:solidFill>
                  <a:schemeClr val="tx2"/>
                </a:solidFill>
              </a:rPr>
              <a:t>目标层面：协调的目标、评价指标的复杂性</a:t>
            </a:r>
            <a:endParaRPr lang="zh-CN" altLang="en-US" sz="2400" dirty="0">
              <a:solidFill>
                <a:schemeClr val="tx2"/>
              </a:solidFill>
            </a:endParaRPr>
          </a:p>
          <a:p>
            <a:pPr eaLnBrk="1" hangingPunct="1">
              <a:lnSpc>
                <a:spcPct val="140000"/>
              </a:lnSpc>
            </a:pPr>
            <a:r>
              <a:rPr lang="zh-CN" altLang="en-US" sz="2400" dirty="0">
                <a:solidFill>
                  <a:schemeClr val="tx2"/>
                </a:solidFill>
              </a:rPr>
              <a:t>时间尺度：要素的季节变化、年际变化，当前与长远利益</a:t>
            </a:r>
            <a:r>
              <a:rPr lang="en-US" altLang="zh-CN" sz="2400" dirty="0">
                <a:solidFill>
                  <a:schemeClr val="tx2"/>
                </a:solidFill>
              </a:rPr>
              <a:t>……</a:t>
            </a:r>
            <a:endParaRPr lang="en-US" altLang="zh-CN" sz="2400" dirty="0">
              <a:solidFill>
                <a:schemeClr val="tx2"/>
              </a:solidFill>
            </a:endParaRPr>
          </a:p>
          <a:p>
            <a:pPr eaLnBrk="1" hangingPunct="1">
              <a:lnSpc>
                <a:spcPct val="140000"/>
              </a:lnSpc>
            </a:pPr>
            <a:r>
              <a:rPr lang="zh-CN" altLang="en-US" sz="2400" dirty="0">
                <a:solidFill>
                  <a:schemeClr val="tx2"/>
                </a:solidFill>
              </a:rPr>
              <a:t>空间尺度：区域间要素组成、关系的差异，区际协调目标、内涵的差异</a:t>
            </a:r>
            <a:r>
              <a:rPr lang="en-US" altLang="zh-CN" sz="2400" dirty="0">
                <a:solidFill>
                  <a:schemeClr val="tx2"/>
                </a:solidFill>
              </a:rPr>
              <a:t>……</a:t>
            </a:r>
            <a:endParaRPr lang="en-US" altLang="zh-CN" sz="2400" dirty="0">
              <a:solidFill>
                <a:schemeClr val="tx2"/>
              </a:solidFill>
            </a:endParaRPr>
          </a:p>
          <a:p>
            <a:pPr eaLnBrk="1" hangingPunct="1">
              <a:lnSpc>
                <a:spcPct val="140000"/>
              </a:lnSpc>
            </a:pPr>
            <a:r>
              <a:rPr lang="en-US" altLang="zh-CN" sz="2400" dirty="0">
                <a:solidFill>
                  <a:schemeClr val="tx2"/>
                </a:solidFill>
              </a:rPr>
              <a:t>……</a:t>
            </a:r>
            <a:endParaRPr lang="en-US" altLang="zh-CN"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第三节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可持续</a:t>
              </a:r>
              <a:r>
                <a:rPr lang="zh-CN" altLang="en-US" sz="2800" b="1" dirty="0">
                  <a:solidFill>
                    <a:srgbClr val="1402BE"/>
                  </a:solidFill>
                  <a:ea typeface="隶书" panose="02010509060101010101" pitchFamily="49" charset="-122"/>
                  <a:sym typeface="+mn-ea"/>
                </a:rPr>
                <a:t>发展</a:t>
              </a:r>
              <a:endParaRPr kumimoji="0" lang="zh-CN" altLang="en-US" sz="2800" b="1" i="0" u="none" strike="noStrike" kern="0" cap="none" spc="0" normalizeH="0" baseline="0" noProof="0" dirty="0">
                <a:ln>
                  <a:noFill/>
                </a:ln>
                <a:solidFill>
                  <a:srgbClr val="1402BE"/>
                </a:solidFill>
                <a:effectLst/>
                <a:uLnTx/>
                <a:uFillTx/>
                <a:latin typeface="思源宋体 CN Heavy" panose="02020900000000000000" pitchFamily="18" charset="-122"/>
                <a:ea typeface="隶书" panose="02010509060101010101" pitchFamily="49" charset="-122"/>
                <a:cs typeface="+mn-cs"/>
                <a:sym typeface="+mn-ea"/>
              </a:endParaRPr>
            </a:p>
          </p:txBody>
        </p:sp>
      </p:grpSp>
      <p:sp>
        <p:nvSpPr>
          <p:cNvPr id="11267" name="文本占位符 5122"/>
          <p:cNvSpPr>
            <a:spLocks noGrp="1"/>
          </p:cNvSpPr>
          <p:nvPr/>
        </p:nvSpPr>
        <p:spPr>
          <a:xfrm>
            <a:off x="323215" y="1700530"/>
            <a:ext cx="6936740" cy="423164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一、可持续发展问题的提出</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二、可持续发展的内涵</a:t>
            </a:r>
            <a:endPar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200000"/>
              </a:lnSpc>
              <a:buNone/>
            </a:pPr>
            <a:r>
              <a:rPr lang="zh-CN" altLang="en-US" sz="28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三、可持续发展与人文地理学任务</a:t>
            </a:r>
            <a:r>
              <a:rPr lang="zh-CN" altLang="en-US" sz="2800" dirty="0">
                <a:latin typeface="华文行楷" panose="02010800040101010101" pitchFamily="2" charset="-122"/>
                <a:ea typeface="华文行楷" panose="02010800040101010101" pitchFamily="2" charset="-122"/>
                <a:cs typeface="华文行楷" panose="02010800040101010101" pitchFamily="2" charset="-122"/>
              </a:rPr>
              <a:t>  </a:t>
            </a:r>
            <a:endParaRPr lang="zh-CN" altLang="en-US" sz="2800">
              <a:latin typeface="华文行楷" panose="02010800040101010101" pitchFamily="2" charset="-122"/>
              <a:ea typeface="华文行楷" panose="02010800040101010101" pitchFamily="2" charset="-122"/>
              <a:cs typeface="华文行楷" panose="02010800040101010101" pitchFamily="2" charset="-122"/>
            </a:endParaRPr>
          </a:p>
        </p:txBody>
      </p:sp>
      <p:pic>
        <p:nvPicPr>
          <p:cNvPr id="100" name="图片 99"/>
          <p:cNvPicPr/>
          <p:nvPr/>
        </p:nvPicPr>
        <p:blipFill>
          <a:blip r:embed="rId3"/>
          <a:stretch>
            <a:fillRect/>
          </a:stretch>
        </p:blipFill>
        <p:spPr>
          <a:xfrm>
            <a:off x="5147945" y="332740"/>
            <a:ext cx="3905250" cy="3562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（一）可持续发展问题</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提出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499715" name="Text Box 3"/>
          <p:cNvSpPr txBox="1">
            <a:spLocks noChangeArrowheads="1"/>
          </p:cNvSpPr>
          <p:nvPr>
            <p:custDataLst>
              <p:tags r:id="rId2"/>
            </p:custDataLst>
          </p:nvPr>
        </p:nvSpPr>
        <p:spPr bwMode="auto">
          <a:xfrm>
            <a:off x="178753" y="1268730"/>
            <a:ext cx="8640763" cy="4229100"/>
          </a:xfrm>
          <a:prstGeom prst="rect">
            <a:avLst/>
          </a:prstGeom>
          <a:noFill/>
          <a:ln w="9525">
            <a:noFill/>
            <a:miter lim="800000"/>
          </a:ln>
          <a:effectLst/>
        </p:spPr>
        <p:txBody>
          <a:bodyPr>
            <a:spAutoFit/>
          </a:bodyPr>
          <a:p>
            <a:pPr marL="285750" marR="0" indent="-285750" defTabSz="914400">
              <a:lnSpc>
                <a:spcPct val="150000"/>
              </a:lnSpc>
              <a:spcBef>
                <a:spcPct val="10000"/>
              </a:spcBef>
              <a:spcAft>
                <a:spcPct val="10000"/>
              </a:spcAft>
              <a:buClr>
                <a:schemeClr val="hlink"/>
              </a:buClr>
              <a:buSzPct val="80000"/>
              <a:buFont typeface="Wingdings" panose="05000000000000000000" pitchFamily="2" charset="2"/>
              <a:buChar char="u"/>
              <a:defRPr/>
            </a:pP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可持续发展理论的形成经历了相当长的历史过程。本世纪</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50</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到</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70</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年代，人们在经济增长、城镇化、人口、资源等所形成的环境压力下，对增长</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发展的模式产生怀疑并展开讨论。</a:t>
            </a:r>
            <a:endPar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lnSpc>
                <a:spcPct val="150000"/>
              </a:lnSpc>
              <a:spcBef>
                <a:spcPct val="10000"/>
              </a:spcBef>
              <a:spcAft>
                <a:spcPct val="10000"/>
              </a:spcAft>
              <a:buClr>
                <a:schemeClr val="hlink"/>
              </a:buClr>
              <a:buSzPct val="80000"/>
              <a:buFont typeface="Wingdings" panose="05000000000000000000" pitchFamily="2" charset="2"/>
              <a:buChar char="u"/>
              <a:defRPr/>
            </a:pP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1962</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年，美国女生物学家莱切尔</a:t>
            </a:r>
            <a:r>
              <a:rPr kumimoji="0" lang="en-US" altLang="zh-CN"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卡逊发表了一部引起很大轰动的环境科普著作</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寂静的春天</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，在世界范围内引发了人类关于发展观念上的争论。</a:t>
            </a:r>
            <a:endPar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lnSpc>
                <a:spcPct val="150000"/>
              </a:lnSpc>
              <a:spcBef>
                <a:spcPct val="10000"/>
              </a:spcBef>
              <a:spcAft>
                <a:spcPct val="10000"/>
              </a:spcAft>
              <a:buClr>
                <a:schemeClr val="hlink"/>
              </a:buClr>
              <a:buSzPct val="80000"/>
              <a:buFont typeface="Wingdings" panose="05000000000000000000" pitchFamily="2" charset="2"/>
              <a:buChar char="u"/>
              <a:defRPr/>
            </a:pP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10</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年后，两位著名美国学者巴巴拉</a:t>
            </a:r>
            <a:r>
              <a:rPr kumimoji="0" lang="en-US" altLang="zh-CN"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沃德和雷内</a:t>
            </a:r>
            <a:r>
              <a:rPr kumimoji="0" lang="en-US" altLang="zh-CN"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杜博斯的</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只有一个地球</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问世，把人类生存与环境的认识推向一个新境界</a:t>
            </a:r>
            <a:r>
              <a:rPr kumimoji="0" lang="en-US" altLang="zh-CN"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可持续发展的境界。</a:t>
            </a:r>
            <a:endPar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lnSpc>
                <a:spcPct val="150000"/>
              </a:lnSpc>
              <a:spcBef>
                <a:spcPct val="10000"/>
              </a:spcBef>
              <a:spcAft>
                <a:spcPct val="10000"/>
              </a:spcAft>
              <a:buClr>
                <a:schemeClr val="hlink"/>
              </a:buClr>
              <a:buSzPct val="80000"/>
              <a:buFont typeface="Wingdings" panose="05000000000000000000" pitchFamily="2" charset="2"/>
              <a:buChar char="u"/>
              <a:defRPr/>
            </a:pP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同年，一个非正式国际著名学术团体</a:t>
            </a:r>
            <a:r>
              <a:rPr kumimoji="0" lang="en-US" altLang="zh-CN"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罗马俱乐部发表了有名的研究报告</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增长的极限</a:t>
            </a:r>
            <a:r>
              <a:rPr kumimoji="0" lang="en-US" altLang="zh-CN" b="1" kern="1200" cap="none" spc="0" normalizeH="0" baseline="0" noProof="0" dirty="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，明确提出</a:t>
            </a:r>
            <a:r>
              <a:rPr kumimoji="0" lang="zh-CN" altLang="en-US"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持续增长</a:t>
            </a:r>
            <a:r>
              <a:rPr kumimoji="0" lang="zh-CN" altLang="en-US"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和</a:t>
            </a:r>
            <a:r>
              <a:rPr kumimoji="0" lang="zh-CN" altLang="en-US"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合理的持久的均衡发展</a:t>
            </a:r>
            <a:r>
              <a:rPr kumimoji="0" lang="zh-CN" altLang="en-US" b="1" kern="1200" cap="none" spc="0" normalizeH="0" baseline="0" noProof="0"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的概念。，</a:t>
            </a:r>
            <a:endParaRPr kumimoji="0" lang="en-US" altLang="zh-CN" sz="2800" kern="1200" cap="none" spc="0" normalizeH="0" baseline="0" noProof="0" dirty="0">
              <a:latin typeface="Tahoma" panose="020B0604030504040204" pitchFamily="34" charset="0"/>
              <a:ea typeface="楷体_GB2312"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044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）可持续发展问题</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提出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Text Box 3"/>
          <p:cNvSpPr txBox="1">
            <a:spLocks noChangeArrowheads="1"/>
          </p:cNvSpPr>
          <p:nvPr>
            <p:custDataLst>
              <p:tags r:id="rId2"/>
            </p:custDataLst>
          </p:nvPr>
        </p:nvSpPr>
        <p:spPr bwMode="auto">
          <a:xfrm>
            <a:off x="178753" y="1124585"/>
            <a:ext cx="8640763" cy="5845175"/>
          </a:xfrm>
          <a:prstGeom prst="rect">
            <a:avLst/>
          </a:prstGeom>
          <a:noFill/>
          <a:ln w="9525">
            <a:noFill/>
            <a:miter lim="800000"/>
          </a:ln>
          <a:effectLst/>
        </p:spPr>
        <p:txBody>
          <a:bodyPr>
            <a:spAutoFit/>
          </a:bodyPr>
          <a:p>
            <a:pPr marL="285750" marR="0" indent="-285750" defTabSz="914400">
              <a:lnSpc>
                <a:spcPct val="200000"/>
              </a:lnSpc>
              <a:spcBef>
                <a:spcPct val="10000"/>
              </a:spcBef>
              <a:spcAft>
                <a:spcPct val="10000"/>
              </a:spcAft>
              <a:buClr>
                <a:schemeClr val="hlink"/>
              </a:buClr>
              <a:buSzPct val="80000"/>
              <a:buFont typeface="Wingdings" panose="05000000000000000000" pitchFamily="2" charset="2"/>
              <a:buChar char="u"/>
              <a:defRPr/>
            </a:pP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可持续发展（</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Sustainable development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）的概念的明确提出，最早可以追溯到</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1980</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年由世界自然保护联盟（</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IUCN</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），联合国环境规划署（</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UNEP</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），野生动物基金会（</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WWF</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）共同发表的</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世界自然保护大纲</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endPar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lnSpc>
                <a:spcPct val="200000"/>
              </a:lnSpc>
              <a:spcBef>
                <a:spcPct val="10000"/>
              </a:spcBef>
              <a:spcAft>
                <a:spcPct val="10000"/>
              </a:spcAft>
              <a:buClr>
                <a:schemeClr val="hlink"/>
              </a:buClr>
              <a:buSzPct val="80000"/>
              <a:buFont typeface="Wingdings" panose="05000000000000000000" pitchFamily="2" charset="2"/>
              <a:buChar char="u"/>
              <a:defRPr/>
            </a:pP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1987</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年以布伦特兰夫人为首的世界环境与发展委员会（</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WCED</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）发表了报告</a:t>
            </a:r>
            <a:r>
              <a:rPr kumimoji="0" lang="en-US" altLang="zh-CN" b="1" kern="1200" cap="none" spc="0" normalizeH="0" baseline="0" noProof="0" dirty="0">
                <a:solidFill>
                  <a:srgbClr val="FF0000"/>
                </a:solidFill>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solidFill>
                  <a:srgbClr val="FF0000"/>
                </a:solidFill>
                <a:effectLst>
                  <a:outerShdw blurRad="38100" dist="38100" dir="2700000" algn="tl">
                    <a:srgbClr val="FFFFFF"/>
                  </a:outerShdw>
                </a:effectLst>
                <a:latin typeface="Tahoma" panose="020B0604030504040204" pitchFamily="34" charset="0"/>
                <a:ea typeface="宋体" panose="02010600030101010101" pitchFamily="2" charset="-122"/>
                <a:cs typeface="+mn-cs"/>
              </a:rPr>
              <a:t>我们共同的未来</a:t>
            </a:r>
            <a:r>
              <a:rPr kumimoji="0" lang="en-US" altLang="zh-CN" b="1" kern="1200" cap="none" spc="0" normalizeH="0" baseline="0" noProof="0" dirty="0">
                <a:solidFill>
                  <a:srgbClr val="FF0000"/>
                </a:solidFill>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。这份报告正式使用了可持续发展概念，并对之做出了比较系统的阐述，产生了广泛的影响。有关可持续发展的定义有</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100</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多种，但被广泛接受影响最大的仍是世界环境与发展委员会在</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我们共同的未来</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中的定义。</a:t>
            </a:r>
            <a:endPar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lnSpc>
                <a:spcPct val="200000"/>
              </a:lnSpc>
              <a:spcBef>
                <a:spcPct val="10000"/>
              </a:spcBef>
              <a:spcAft>
                <a:spcPct val="10000"/>
              </a:spcAft>
              <a:buClr>
                <a:schemeClr val="hlink"/>
              </a:buClr>
              <a:buSzPct val="80000"/>
              <a:buFont typeface="Wingdings" panose="05000000000000000000" pitchFamily="2" charset="2"/>
              <a:buChar char="u"/>
              <a:defRPr/>
            </a:pP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在</a:t>
            </a:r>
            <a:r>
              <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1992</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年</a:t>
            </a:r>
            <a:r>
              <a:rPr kumimoji="0" lang="zh-CN" altLang="en-US" b="1" kern="1200" cap="none" spc="0" normalizeH="0" baseline="0" noProof="0" dirty="0">
                <a:solidFill>
                  <a:srgbClr val="FF0000"/>
                </a:solidFill>
                <a:effectLst>
                  <a:outerShdw blurRad="38100" dist="38100" dir="2700000" algn="tl">
                    <a:srgbClr val="FFFFFF"/>
                  </a:outerShdw>
                </a:effectLst>
                <a:latin typeface="Tahoma" panose="020B0604030504040204" pitchFamily="34" charset="0"/>
                <a:ea typeface="宋体" panose="02010600030101010101" pitchFamily="2" charset="-122"/>
                <a:cs typeface="+mn-cs"/>
              </a:rPr>
              <a:t>联合国环境与发展大会</a:t>
            </a:r>
            <a:r>
              <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rPr>
              <a:t>上可持续发展概念得到与会者的共识与承认。 </a:t>
            </a:r>
            <a:endPar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spcBef>
                <a:spcPct val="10000"/>
              </a:spcBef>
              <a:spcAft>
                <a:spcPct val="10000"/>
              </a:spcAft>
              <a:buClr>
                <a:schemeClr val="hlink"/>
              </a:buClr>
              <a:buSzPct val="80000"/>
              <a:buFont typeface="Wingdings" panose="05000000000000000000" pitchFamily="2" charset="2"/>
              <a:buChar char="u"/>
              <a:defRPr/>
            </a:pPr>
            <a:endParaRPr kumimoji="0" lang="en-US" altLang="zh-CN"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L="285750" marR="0" indent="-285750" defTabSz="914400">
              <a:spcBef>
                <a:spcPct val="10000"/>
              </a:spcBef>
              <a:spcAft>
                <a:spcPct val="10000"/>
              </a:spcAft>
              <a:buClr>
                <a:schemeClr val="hlink"/>
              </a:buClr>
              <a:buSzPct val="80000"/>
              <a:buFont typeface="Wingdings" panose="05000000000000000000" pitchFamily="2" charset="2"/>
              <a:buChar char="u"/>
              <a:defRPr/>
            </a:pPr>
            <a:endParaRPr kumimoji="0" lang="zh-CN" altLang="en-US" b="1" kern="1200" cap="none" spc="0" normalizeH="0" baseline="0" noProof="0" dirty="0">
              <a:effectLst>
                <a:outerShdw blurRad="38100" dist="38100" dir="2700000" algn="tl">
                  <a:srgbClr val="FFFFFF"/>
                </a:outerShdw>
              </a:effectLst>
              <a:latin typeface="Tahoma" panose="020B0604030504040204" pitchFamily="34" charset="0"/>
              <a:ea typeface="宋体" panose="02010600030101010101" pitchFamily="2" charset="-122"/>
              <a:cs typeface="+mn-cs"/>
            </a:endParaRPr>
          </a:p>
          <a:p>
            <a:pPr marR="0" defTabSz="914400">
              <a:lnSpc>
                <a:spcPct val="120000"/>
              </a:lnSpc>
              <a:buClrTx/>
              <a:buSzTx/>
              <a:buFontTx/>
              <a:buNone/>
              <a:defRPr/>
            </a:pPr>
            <a:endParaRPr kumimoji="0" lang="en-US" altLang="zh-CN" sz="2800" kern="1200" cap="none" spc="0" normalizeH="0" baseline="0" noProof="0" dirty="0">
              <a:latin typeface="Tahoma" panose="020B0604030504040204" pitchFamily="34" charset="0"/>
              <a:ea typeface="楷体_GB2312"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（二）可持续发展</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内涵</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0739" name="Text Box 3"/>
          <p:cNvSpPr txBox="1">
            <a:spLocks noChangeArrowheads="1"/>
          </p:cNvSpPr>
          <p:nvPr>
            <p:custDataLst>
              <p:tags r:id="rId2"/>
            </p:custDataLst>
          </p:nvPr>
        </p:nvSpPr>
        <p:spPr bwMode="auto">
          <a:xfrm>
            <a:off x="35560" y="1196340"/>
            <a:ext cx="8796655" cy="5828665"/>
          </a:xfrm>
          <a:prstGeom prst="rect">
            <a:avLst/>
          </a:prstGeom>
          <a:noFill/>
          <a:ln w="9525">
            <a:noFill/>
            <a:miter lim="800000"/>
          </a:ln>
          <a:effectLst/>
        </p:spPr>
        <p:txBody>
          <a:bodyPr wrap="square">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354455">
              <a:spcBef>
                <a:spcPct val="0"/>
              </a:spcBef>
              <a:defRPr kumimoji="1" sz="2400">
                <a:solidFill>
                  <a:schemeClr val="tx1"/>
                </a:solidFill>
                <a:latin typeface="Times New Roman" panose="02020603050405020304" pitchFamily="18" charset="0"/>
                <a:ea typeface="宋体" panose="02010600030101010101" pitchFamily="2" charset="-122"/>
              </a:defRPr>
            </a:lvl3pPr>
            <a:lvl4pPr marL="1533525">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73455" marR="0" lvl="1" indent="-342900" algn="l" defTabSz="914400" rtl="0" eaLnBrk="0" fontAlgn="base" latinLnBrk="0" hangingPunct="0">
              <a:lnSpc>
                <a:spcPct val="130000"/>
              </a:lnSpc>
              <a:spcBef>
                <a:spcPct val="20000"/>
              </a:spcBef>
              <a:spcAft>
                <a:spcPct val="0"/>
              </a:spcAft>
              <a:buClr>
                <a:srgbClr val="1552D1"/>
              </a:buClr>
              <a:buSzTx/>
              <a:buFont typeface="Wingdings" panose="05000000000000000000" charset="0"/>
              <a:buChar char="Ø"/>
              <a:defRPr/>
            </a:pP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联合国世界环境与发展委员会在</a:t>
            </a:r>
            <a:r>
              <a:rPr kumimoji="0" lang="en-US" altLang="zh-CN"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我们共同的未来</a:t>
            </a:r>
            <a:r>
              <a:rPr kumimoji="0" lang="en-US" altLang="zh-CN"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这一报告中，把可持续发展定义为</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既满足当代人的需要，又不对后代人满足其需要的能力构成危害的发展</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，这一定义得到广泛的接受，并在</a:t>
            </a:r>
            <a:r>
              <a:rPr kumimoji="0" lang="en-US" altLang="zh-CN"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1992</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年联合国环境与发展大会上取得了共识。</a:t>
            </a:r>
            <a:endPar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973455" marR="0" lvl="1" indent="-342900" algn="l" defTabSz="914400" rtl="0" eaLnBrk="0" fontAlgn="base" latinLnBrk="0" hangingPunct="0">
              <a:lnSpc>
                <a:spcPct val="130000"/>
              </a:lnSpc>
              <a:spcBef>
                <a:spcPct val="20000"/>
              </a:spcBef>
              <a:spcAft>
                <a:spcPct val="0"/>
              </a:spcAft>
              <a:buClr>
                <a:srgbClr val="1552D1"/>
              </a:buClr>
              <a:buSzTx/>
              <a:buFont typeface="Wingdings" panose="05000000000000000000" charset="0"/>
              <a:buChar char="Ø"/>
              <a:defRPr/>
            </a:pP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我国一些学者又对这一定义作了如下补充：可持续发展是</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不断提高人群生活质量和环境承载能力的、满足当代人需求又不损害子孙后代满足其需求能力的、</a:t>
            </a:r>
            <a:r>
              <a:rPr kumimoji="0" lang="zh-CN" altLang="en-US" sz="2400" b="1" i="0" u="none" strike="noStrike" kern="1200" cap="none" spc="0" normalizeH="0" baseline="0" noProof="0" dirty="0" smtClean="0">
                <a:ln>
                  <a:noFill/>
                </a:ln>
                <a:solidFill>
                  <a:srgbClr val="FF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满足一个地区和一个国家人群需求又不损害别的地区和国家人群满足其需求能力的发展</a:t>
            </a:r>
            <a:r>
              <a:rPr kumimoji="0" lang="zh-CN" altLang="en-US" sz="2400" b="1" i="0" u="none" strike="noStrike" kern="1200" cap="none" spc="0" normalizeH="0" baseline="0" noProof="0" dirty="0" smtClean="0">
                <a:ln>
                  <a:noFill/>
                </a:ln>
                <a:solidFill>
                  <a:srgbClr val="FF0000"/>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smtClean="0">
                <a:ln>
                  <a:noFill/>
                </a:ln>
                <a:solidFill>
                  <a:srgbClr val="FF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a:t>
            </a:r>
            <a:r>
              <a:rPr kumimoji="0" lang="zh-CN" altLang="en-US" sz="2000" b="1" i="0" u="none" strike="noStrike" kern="1200" cap="none" spc="0" normalizeH="0" baseline="0" noProof="0" dirty="0" smtClean="0">
                <a:ln>
                  <a:noFill/>
                </a:ln>
                <a:solidFill>
                  <a:srgbClr val="FF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 </a:t>
            </a:r>
            <a:endParaRPr kumimoji="0" lang="zh-CN" altLang="en-US" sz="2000" b="1" i="0" u="none" strike="noStrike" kern="1200" cap="none" spc="0" normalizeH="0" baseline="0" noProof="0" dirty="0" smtClean="0">
              <a:ln>
                <a:noFill/>
              </a:ln>
              <a:solidFill>
                <a:srgbClr val="FF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630555" marR="0" lvl="1" indent="544830" algn="just" defTabSz="914400" rtl="0" eaLnBrk="0" fontAlgn="base" latinLnBrk="0" hangingPunct="0">
              <a:lnSpc>
                <a:spcPct val="120000"/>
              </a:lnSpc>
              <a:spcBef>
                <a:spcPct val="10000"/>
              </a:spcBef>
              <a:spcAft>
                <a:spcPct val="10000"/>
              </a:spcAft>
              <a:buClr>
                <a:schemeClr val="accent2"/>
              </a:buClr>
              <a:buSzPct val="50000"/>
              <a:buFont typeface="宋体" panose="02010600030101010101" pitchFamily="2" charset="-122"/>
              <a:buChar char="●"/>
              <a:defRPr/>
            </a:pPr>
            <a:endPar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0" marR="0" lvl="0" indent="450850" algn="l" defTabSz="914400" rtl="0" eaLnBrk="0" fontAlgn="base" latinLnBrk="0" hangingPunct="0">
              <a:lnSpc>
                <a:spcPct val="12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Tahoma" panose="020B0604030504040204" pitchFamily="34" charset="0"/>
              <a:ea typeface="楷体_GB2312"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226" name="Group 2"/>
          <p:cNvGrpSpPr/>
          <p:nvPr/>
        </p:nvGrpSpPr>
        <p:grpSpPr>
          <a:xfrm>
            <a:off x="1108075" y="1477963"/>
            <a:ext cx="6929438" cy="3902075"/>
            <a:chOff x="0" y="0"/>
            <a:chExt cx="4365" cy="2458"/>
          </a:xfrm>
        </p:grpSpPr>
        <p:sp>
          <p:nvSpPr>
            <p:cNvPr id="52230" name="Rectangle 3"/>
            <p:cNvSpPr/>
            <p:nvPr>
              <p:custDataLst>
                <p:tags r:id="rId3"/>
              </p:custDataLst>
            </p:nvPr>
          </p:nvSpPr>
          <p:spPr>
            <a:xfrm>
              <a:off x="0" y="0"/>
              <a:ext cx="4365" cy="2458"/>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1" name="Group 4"/>
            <p:cNvGrpSpPr/>
            <p:nvPr/>
          </p:nvGrpSpPr>
          <p:grpSpPr>
            <a:xfrm>
              <a:off x="0" y="0"/>
              <a:ext cx="4365" cy="2458"/>
              <a:chOff x="0" y="2458"/>
              <a:chExt cx="4365" cy="2458"/>
            </a:xfrm>
          </p:grpSpPr>
          <p:sp>
            <p:nvSpPr>
              <p:cNvPr id="52232" name="Rectangle 5"/>
              <p:cNvSpPr/>
              <p:nvPr>
                <p:custDataLst>
                  <p:tags r:id="rId4"/>
                </p:custDataLst>
              </p:nvPr>
            </p:nvSpPr>
            <p:spPr>
              <a:xfrm>
                <a:off x="0" y="2458"/>
                <a:ext cx="4365" cy="2458"/>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grpSp>
            <p:nvGrpSpPr>
              <p:cNvPr id="52233" name="Group 6"/>
              <p:cNvGrpSpPr/>
              <p:nvPr/>
            </p:nvGrpSpPr>
            <p:grpSpPr>
              <a:xfrm>
                <a:off x="0" y="2458"/>
                <a:ext cx="563" cy="1776"/>
                <a:chOff x="0" y="2458"/>
                <a:chExt cx="563" cy="1776"/>
              </a:xfrm>
            </p:grpSpPr>
            <p:sp>
              <p:nvSpPr>
                <p:cNvPr id="52234" name="Rectangle 7"/>
                <p:cNvSpPr/>
                <p:nvPr>
                  <p:custDataLst>
                    <p:tags r:id="rId5"/>
                  </p:custDataLst>
                </p:nvPr>
              </p:nvSpPr>
              <p:spPr>
                <a:xfrm>
                  <a:off x="0" y="2458"/>
                  <a:ext cx="563" cy="1776"/>
                </a:xfrm>
                <a:prstGeom prst="rect">
                  <a:avLst/>
                </a:prstGeom>
                <a:solidFill>
                  <a:srgbClr val="FFFFFF"/>
                </a:solid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52235" name="Rectangle 8"/>
                <p:cNvSpPr/>
                <p:nvPr>
                  <p:custDataLst>
                    <p:tags r:id="rId6"/>
                  </p:custDataLst>
                </p:nvPr>
              </p:nvSpPr>
              <p:spPr>
                <a:xfrm>
                  <a:off x="0" y="2458"/>
                  <a:ext cx="563" cy="177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900" dirty="0">
                      <a:latin typeface="Times New Roman" panose="02020603050405020304" pitchFamily="18" charset="0"/>
                      <a:hlinkClick r:id="rId7"/>
                    </a:rPr>
                    <a:t>  </a:t>
                  </a:r>
                  <a:r>
                    <a:rPr lang="en-US" altLang="zh-CN" sz="17000" dirty="0">
                      <a:latin typeface="Times New Roman" panose="02020603050405020304" pitchFamily="18" charset="0"/>
                    </a:rPr>
                    <a:t> </a:t>
                  </a:r>
                  <a:r>
                    <a:rPr lang="en-US" altLang="zh-CN" sz="900" dirty="0">
                      <a:latin typeface="Times New Roman" panose="02020603050405020304" pitchFamily="18" charset="0"/>
                    </a:rPr>
                    <a:t>                                                                                                                                             </a:t>
                  </a:r>
                  <a:endParaRPr lang="en-US" altLang="zh-CN" sz="900" dirty="0">
                    <a:latin typeface="Times New Roman" panose="02020603050405020304" pitchFamily="18" charset="0"/>
                  </a:endParaRPr>
                </a:p>
              </p:txBody>
            </p:sp>
          </p:grpSp>
        </p:grpSp>
      </p:grpSp>
      <p:pic>
        <p:nvPicPr>
          <p:cNvPr id="100356" name="图片 2"/>
          <p:cNvPicPr>
            <a:picLocks noChangeAspect="1"/>
          </p:cNvPicPr>
          <p:nvPr>
            <p:custDataLst>
              <p:tags r:id="rId8"/>
            </p:custDataLst>
          </p:nvPr>
        </p:nvPicPr>
        <p:blipFill>
          <a:blip r:embed="rId9"/>
          <a:stretch>
            <a:fillRect/>
          </a:stretch>
        </p:blipFill>
        <p:spPr>
          <a:xfrm>
            <a:off x="-317" y="45085"/>
            <a:ext cx="6661150" cy="3284538"/>
          </a:xfrm>
          <a:prstGeom prst="rect">
            <a:avLst/>
          </a:prstGeom>
          <a:noFill/>
          <a:ln w="9525">
            <a:noFill/>
          </a:ln>
        </p:spPr>
      </p:pic>
      <p:pic>
        <p:nvPicPr>
          <p:cNvPr id="100358" name="图片 4"/>
          <p:cNvPicPr>
            <a:picLocks noChangeAspect="1"/>
          </p:cNvPicPr>
          <p:nvPr>
            <p:custDataLst>
              <p:tags r:id="rId10"/>
            </p:custDataLst>
          </p:nvPr>
        </p:nvPicPr>
        <p:blipFill>
          <a:blip r:embed="rId11"/>
          <a:stretch>
            <a:fillRect/>
          </a:stretch>
        </p:blipFill>
        <p:spPr>
          <a:xfrm>
            <a:off x="34925" y="3429000"/>
            <a:ext cx="4341813" cy="3427413"/>
          </a:xfrm>
          <a:prstGeom prst="rect">
            <a:avLst/>
          </a:prstGeom>
          <a:noFill/>
          <a:ln w="9525">
            <a:noFill/>
          </a:ln>
        </p:spPr>
      </p:pic>
      <p:pic>
        <p:nvPicPr>
          <p:cNvPr id="100357" name="图片 3"/>
          <p:cNvPicPr>
            <a:picLocks noChangeAspect="1"/>
          </p:cNvPicPr>
          <p:nvPr>
            <p:custDataLst>
              <p:tags r:id="rId12"/>
            </p:custDataLst>
          </p:nvPr>
        </p:nvPicPr>
        <p:blipFill>
          <a:blip r:embed="rId13"/>
          <a:stretch>
            <a:fillRect/>
          </a:stretch>
        </p:blipFill>
        <p:spPr>
          <a:xfrm>
            <a:off x="4589463" y="3429000"/>
            <a:ext cx="4578350" cy="3429000"/>
          </a:xfrm>
          <a:prstGeom prst="rect">
            <a:avLst/>
          </a:prstGeom>
          <a:noFill/>
          <a:ln w="9525">
            <a:noFill/>
          </a:ln>
        </p:spPr>
      </p:pic>
      <p:sp>
        <p:nvSpPr>
          <p:cNvPr id="2" name="文本框 1"/>
          <p:cNvSpPr txBox="1"/>
          <p:nvPr/>
        </p:nvSpPr>
        <p:spPr>
          <a:xfrm>
            <a:off x="6732270" y="1268730"/>
            <a:ext cx="2402840" cy="829945"/>
          </a:xfrm>
          <a:prstGeom prst="rect">
            <a:avLst/>
          </a:prstGeom>
          <a:noFill/>
        </p:spPr>
        <p:txBody>
          <a:bodyPr wrap="square" rtlCol="0" anchor="t">
            <a:spAutoFit/>
          </a:bodyPr>
          <a:p>
            <a:r>
              <a:rPr lang="zh-CN" altLang="en-US"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所谓</a:t>
            </a:r>
            <a:r>
              <a:rPr lang="en-US" altLang="zh-CN"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环保少女</a:t>
            </a:r>
            <a:r>
              <a:rPr lang="en-US" altLang="zh-CN"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格蕾塔·通贝里</a:t>
            </a:r>
            <a:endParaRPr lang="zh-CN" altLang="en-US" sz="240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（二）可持续发展</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内涵</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1763" name="Text Box 3"/>
          <p:cNvSpPr txBox="1">
            <a:spLocks noChangeArrowheads="1"/>
          </p:cNvSpPr>
          <p:nvPr>
            <p:custDataLst>
              <p:tags r:id="rId2"/>
            </p:custDataLst>
          </p:nvPr>
        </p:nvSpPr>
        <p:spPr bwMode="auto">
          <a:xfrm>
            <a:off x="179388" y="1196975"/>
            <a:ext cx="8640763" cy="4682490"/>
          </a:xfrm>
          <a:prstGeom prst="rect">
            <a:avLst/>
          </a:prstGeom>
          <a:noFill/>
          <a:ln w="9525">
            <a:noFill/>
            <a:miter lim="800000"/>
          </a:ln>
          <a:effectLst/>
        </p:spPr>
        <p:txBody>
          <a:bodyPr>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087755" marR="0" lvl="1" indent="-457200" algn="l" defTabSz="914400" rtl="0" eaLnBrk="0" fontAlgn="base" latinLnBrk="0" hangingPunct="0">
              <a:lnSpc>
                <a:spcPct val="150000"/>
              </a:lnSpc>
              <a:spcBef>
                <a:spcPct val="20000"/>
              </a:spcBef>
              <a:spcAft>
                <a:spcPct val="0"/>
              </a:spcAft>
              <a:buClr>
                <a:srgbClr val="1552D1"/>
              </a:buClr>
              <a:buSzTx/>
              <a:buFont typeface="Wingdings" panose="05000000000000000000" charset="0"/>
              <a:buChar char="Ø"/>
              <a:defRPr/>
            </a:pPr>
            <a:r>
              <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突出强调的是发展</a:t>
            </a:r>
            <a:endPar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1087755" marR="0" lvl="1" indent="-457200" algn="l" defTabSz="914400" rtl="0" eaLnBrk="0" fontAlgn="base" latinLnBrk="0" hangingPunct="0">
              <a:lnSpc>
                <a:spcPct val="150000"/>
              </a:lnSpc>
              <a:spcBef>
                <a:spcPct val="20000"/>
              </a:spcBef>
              <a:spcAft>
                <a:spcPct val="0"/>
              </a:spcAft>
              <a:buClr>
                <a:srgbClr val="1552D1"/>
              </a:buClr>
              <a:buSzTx/>
              <a:buFont typeface="Wingdings" panose="05000000000000000000" charset="0"/>
              <a:buChar char="Ø"/>
              <a:defRPr/>
            </a:pPr>
            <a:r>
              <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经济发展与环境保护相互联系，互为因果</a:t>
            </a:r>
            <a:endPar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1087755" marR="0" lvl="1" indent="-457200" algn="l" defTabSz="914400" rtl="0" eaLnBrk="0" fontAlgn="base" latinLnBrk="0" hangingPunct="0">
              <a:lnSpc>
                <a:spcPct val="150000"/>
              </a:lnSpc>
              <a:spcBef>
                <a:spcPct val="20000"/>
              </a:spcBef>
              <a:spcAft>
                <a:spcPct val="0"/>
              </a:spcAft>
              <a:buClr>
                <a:srgbClr val="1552D1"/>
              </a:buClr>
              <a:buSzTx/>
              <a:buFont typeface="Wingdings" panose="05000000000000000000" charset="0"/>
              <a:buChar char="Ø"/>
              <a:defRPr/>
            </a:pPr>
            <a:r>
              <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在环境保护方面每个人都享有正当的环境权利</a:t>
            </a:r>
            <a:endPar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1087755" marR="0" lvl="1" indent="-457200" algn="l" defTabSz="914400" rtl="0" eaLnBrk="0" fontAlgn="base" latinLnBrk="0" hangingPunct="0">
              <a:lnSpc>
                <a:spcPct val="150000"/>
              </a:lnSpc>
              <a:spcBef>
                <a:spcPct val="20000"/>
              </a:spcBef>
              <a:spcAft>
                <a:spcPct val="0"/>
              </a:spcAft>
              <a:buClr>
                <a:srgbClr val="1552D1"/>
              </a:buClr>
              <a:buSzTx/>
              <a:buFont typeface="Wingdings" panose="05000000000000000000" charset="0"/>
              <a:buChar char="Ø"/>
              <a:defRPr/>
            </a:pPr>
            <a:r>
              <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要求人们改变传统的生产方式和消费方式</a:t>
            </a:r>
            <a:endPar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1087755" marR="0" lvl="1" indent="-457200" algn="l" defTabSz="914400" rtl="0" eaLnBrk="0" fontAlgn="base" latinLnBrk="0" hangingPunct="0">
              <a:lnSpc>
                <a:spcPct val="150000"/>
              </a:lnSpc>
              <a:spcBef>
                <a:spcPct val="20000"/>
              </a:spcBef>
              <a:spcAft>
                <a:spcPct val="0"/>
              </a:spcAft>
              <a:buClr>
                <a:srgbClr val="1552D1"/>
              </a:buClr>
              <a:buSzTx/>
              <a:buFont typeface="Wingdings" panose="05000000000000000000" charset="0"/>
              <a:buChar char="Ø"/>
              <a:defRPr/>
            </a:pPr>
            <a:r>
              <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rPr>
              <a:t>加快环境保护新技术的研制和普及，并提高公众的环境意识</a:t>
            </a:r>
            <a:endParaRPr kumimoji="0" lang="zh-CN" altLang="en-US" sz="2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a:p>
            <a:pPr marL="630555" marR="0" lvl="1" indent="544830" algn="l" defTabSz="914400" rtl="0" eaLnBrk="0" fontAlgn="base" latinLnBrk="0" hangingPunct="0">
              <a:lnSpc>
                <a:spcPct val="10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Tahoma" panose="020B0604030504040204" pitchFamily="34" charset="0"/>
              <a:ea typeface="楷体_GB2312"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68580" y="1124585"/>
            <a:ext cx="897890" cy="359219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功能文化</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16388" name="内容占位符 2"/>
          <p:cNvPicPr>
            <a:picLocks noGrp="1" noChangeAspect="1"/>
          </p:cNvPicPr>
          <p:nvPr>
            <p:custDataLst>
              <p:tags r:id="rId3"/>
            </p:custDataLst>
          </p:nvPr>
        </p:nvPicPr>
        <p:blipFill>
          <a:blip r:embed="rId4"/>
          <a:srcRect/>
          <a:stretch>
            <a:fillRect/>
          </a:stretch>
        </p:blipFill>
        <p:spPr>
          <a:xfrm>
            <a:off x="1979295" y="44133"/>
            <a:ext cx="6167308" cy="6804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（三）可持续发展成就（联合国人类环境会议）</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Text Box 3"/>
          <p:cNvSpPr txBox="1">
            <a:spLocks noChangeArrowheads="1"/>
          </p:cNvSpPr>
          <p:nvPr>
            <p:custDataLst>
              <p:tags r:id="rId2"/>
            </p:custDataLst>
          </p:nvPr>
        </p:nvSpPr>
        <p:spPr bwMode="auto">
          <a:xfrm>
            <a:off x="-468630" y="1196975"/>
            <a:ext cx="9404985" cy="4831080"/>
          </a:xfrm>
          <a:prstGeom prst="rect">
            <a:avLst/>
          </a:prstGeom>
          <a:noFill/>
          <a:ln w="9525">
            <a:noFill/>
            <a:miter lim="800000"/>
          </a:ln>
          <a:effectLst/>
        </p:spPr>
        <p:txBody>
          <a:bodyPr wrap="square">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联合国人类环境会议于</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1972</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6</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5~16</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日在瑞典斯德哥尔摩举行。这是世界各国政府共同讨论当代环境问题，探讨保护全球环境 战略的第一次国际会议。</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会议通过了</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联合国人类环境会议宣言</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，简称</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人类环境宣言</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，呼吁各国政府和人民为维护和改善 人类环境，造福全体人民，造福后代而共同努力。 为引导和鼓励全世界人民保护和改善人类环境。</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会议通过了全球性保护环境的</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人类环境宣言</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和</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行动计划</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，号召各国政府和人民为保护和改善环境而奋斗，这是人类环境保护史上的第一座里程碑。同年的第</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27</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届联合国大会，把每年的</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6</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日定为“世界环境日”。</a:t>
            </a:r>
            <a:endParaRPr kumimoji="1" lang="en-US" altLang="zh-CN" sz="2000" b="1" i="0" u="none" strike="noStrike" kern="1200" cap="none" spc="0" normalizeH="0" baseline="0" noProof="0" dirty="0" smtClean="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（三）可持续发展成就（联合国环发会议）</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Text Box 3"/>
          <p:cNvSpPr txBox="1">
            <a:spLocks noChangeArrowheads="1"/>
          </p:cNvSpPr>
          <p:nvPr>
            <p:custDataLst>
              <p:tags r:id="rId2"/>
            </p:custDataLst>
          </p:nvPr>
        </p:nvSpPr>
        <p:spPr bwMode="auto">
          <a:xfrm>
            <a:off x="35560" y="1052513"/>
            <a:ext cx="8640763" cy="5292725"/>
          </a:xfrm>
          <a:prstGeom prst="rect">
            <a:avLst/>
          </a:prstGeom>
          <a:noFill/>
          <a:ln w="9525">
            <a:noFill/>
            <a:miter lim="800000"/>
          </a:ln>
          <a:effectLst/>
        </p:spPr>
        <p:txBody>
          <a:bodyPr>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联合国于</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1992</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年在巴西里约热内卢召开环境与发展大会，这是继</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1972</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6</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月联合国人类环境会议之后，规模最大、级别最高的一次国际会议。</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会议通过并签署了</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个重要文件：</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里约环境与发展宣言</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《21</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世纪议程</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关于森林问题的原则声明</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气候变化框架公约</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生物多样性公约</a:t>
            </a:r>
            <a:r>
              <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，为今后在环境与发展领域开展国际合作确立了指导原则和行动纲领。</a:t>
            </a:r>
            <a:endParaRPr kumimoji="0" lang="en-US" altLang="zh-CN" sz="20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1" lang="zh-CN" altLang="en-US" sz="2000" b="1" i="0" u="none" strike="noStrike" kern="1200" cap="none" spc="0" normalizeH="0" baseline="0" noProof="0" dirty="0" smtClean="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这些会议文件和公约有利于保护全球环境和资源，要求发达国家承担更多的义务，同时也照顾到发展中国家的特殊情况和利益。这次会议的成果具有积极意义，在人类环境保护与持续发展进程上迈出了重要的一步。</a:t>
            </a:r>
            <a:endParaRPr kumimoji="1" lang="en-US" altLang="zh-CN" sz="2000" b="1" i="0" u="none" strike="noStrike" kern="1200" cap="none" spc="0" normalizeH="0" baseline="0" noProof="0" dirty="0" smtClean="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（三）可持续发展成就（京都议定书）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1763" name="Text Box 3"/>
          <p:cNvSpPr txBox="1">
            <a:spLocks noChangeArrowheads="1"/>
          </p:cNvSpPr>
          <p:nvPr>
            <p:custDataLst>
              <p:tags r:id="rId2"/>
            </p:custDataLst>
          </p:nvPr>
        </p:nvSpPr>
        <p:spPr bwMode="auto">
          <a:xfrm>
            <a:off x="35560" y="1052513"/>
            <a:ext cx="8640763" cy="5658485"/>
          </a:xfrm>
          <a:prstGeom prst="rect">
            <a:avLst/>
          </a:prstGeom>
          <a:noFill/>
          <a:ln w="9525">
            <a:noFill/>
            <a:miter lim="800000"/>
          </a:ln>
          <a:effectLst/>
        </p:spPr>
        <p:txBody>
          <a:bodyPr>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charset="0"/>
              <a:buChar char="Ø"/>
              <a:defRPr/>
            </a:pP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1997</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12</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月条约在日本京都通过，并于</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1998</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3</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16</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日至</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1999</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3</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日间开放签字，共有</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84</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国签署 ，条约于</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2005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16</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日开始生效截至</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2005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8</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13</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日，全球已有</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142</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个国家和地区签署该议定书，其中包括</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30</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个工业化国家，批准国家的人口数量占全世界总人口的</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80%</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endPar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charset="0"/>
              <a:buChar char="Ø"/>
              <a:defRPr/>
            </a:pP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京都议定书</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需要在占全球温室气体排放量</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以上的至少</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个国家批准，才能成为具有法律约束力的国际公约。</a:t>
            </a:r>
            <a:endPar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charset="0"/>
              <a:buChar char="Ø"/>
              <a:defRPr/>
            </a:pP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发达国家从</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2005</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年开始承担减少碳排放量的义务，而发展中国家则从</a:t>
            </a:r>
            <a:r>
              <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2012</a:t>
            </a:r>
            <a:r>
              <a:rPr kumimoji="0" lang="zh-CN" altLang="en-US"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年开始承担减排义务。</a:t>
            </a:r>
            <a:endParaRPr kumimoji="0" lang="en-US" altLang="zh-CN" sz="1800" b="1" i="0" u="none" strike="noStrike" kern="1200" cap="none" spc="0" normalizeH="0" baseline="0" noProof="0" dirty="0" smtClean="0">
              <a:ln>
                <a:noFill/>
              </a:ln>
              <a:solidFill>
                <a:schemeClr val="bg2"/>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charset="0"/>
              <a:buChar char="Ø"/>
              <a:defRPr/>
            </a:pP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美国人口仅占全球人口的</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3%</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至</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4%</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，而排放的二氧化碳却占全球排放量的</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25%</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以上，为全球温室气体排放量最大的国家。</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1998</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年签署了</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京都议定书</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。但</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2001</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年</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3</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月，布什政府以“减少温室气体排放将会影响美国经济发展”和“发展中国家也应该承担减排和限排温室气体的义务”为借口，宣布拒绝批准</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京都议定书</a:t>
            </a:r>
            <a:r>
              <a:rPr kumimoji="1" lang="en-US" altLang="zh-CN"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a:t>
            </a:r>
            <a:r>
              <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rPr>
              <a:t>。</a:t>
            </a:r>
            <a:endParaRPr kumimoji="1" lang="zh-CN" altLang="en-US" sz="1800" b="1" i="0" u="none" strike="noStrike" kern="1200" cap="none" spc="0" normalizeH="0" baseline="0" noProof="0" dirty="0" smtClean="0">
              <a:ln>
                <a:noFill/>
              </a:ln>
              <a:solidFill>
                <a:schemeClr val="bg2"/>
              </a:solidFill>
              <a:effectLst/>
              <a:uLnTx/>
              <a:uFillTx/>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（三）可持续发展成就（生态文明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建设）</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105476" name="图片 1"/>
          <p:cNvPicPr>
            <a:picLocks noChangeAspect="1"/>
          </p:cNvPicPr>
          <p:nvPr>
            <p:custDataLst>
              <p:tags r:id="rId2"/>
            </p:custDataLst>
          </p:nvPr>
        </p:nvPicPr>
        <p:blipFill>
          <a:blip r:embed="rId3"/>
          <a:stretch>
            <a:fillRect/>
          </a:stretch>
        </p:blipFill>
        <p:spPr>
          <a:xfrm>
            <a:off x="114300" y="896938"/>
            <a:ext cx="4068763" cy="3413125"/>
          </a:xfrm>
          <a:prstGeom prst="rect">
            <a:avLst/>
          </a:prstGeom>
          <a:noFill/>
          <a:ln w="9525">
            <a:noFill/>
          </a:ln>
        </p:spPr>
      </p:pic>
      <p:pic>
        <p:nvPicPr>
          <p:cNvPr id="105477" name="图片 2"/>
          <p:cNvPicPr>
            <a:picLocks noChangeAspect="1"/>
          </p:cNvPicPr>
          <p:nvPr>
            <p:custDataLst>
              <p:tags r:id="rId4"/>
            </p:custDataLst>
          </p:nvPr>
        </p:nvPicPr>
        <p:blipFill>
          <a:blip r:embed="rId5"/>
          <a:stretch>
            <a:fillRect/>
          </a:stretch>
        </p:blipFill>
        <p:spPr>
          <a:xfrm>
            <a:off x="4208463" y="881063"/>
            <a:ext cx="4935537" cy="3429000"/>
          </a:xfrm>
          <a:prstGeom prst="rect">
            <a:avLst/>
          </a:prstGeom>
          <a:noFill/>
          <a:ln w="9525">
            <a:noFill/>
          </a:ln>
        </p:spPr>
      </p:pic>
      <p:pic>
        <p:nvPicPr>
          <p:cNvPr id="105478" name="图片 3"/>
          <p:cNvPicPr>
            <a:picLocks noChangeAspect="1"/>
          </p:cNvPicPr>
          <p:nvPr>
            <p:custDataLst>
              <p:tags r:id="rId6"/>
            </p:custDataLst>
          </p:nvPr>
        </p:nvPicPr>
        <p:blipFill>
          <a:blip r:embed="rId7"/>
          <a:stretch>
            <a:fillRect/>
          </a:stretch>
        </p:blipFill>
        <p:spPr>
          <a:xfrm>
            <a:off x="114300" y="4329113"/>
            <a:ext cx="3810000" cy="2524125"/>
          </a:xfrm>
          <a:prstGeom prst="rect">
            <a:avLst/>
          </a:prstGeom>
          <a:noFill/>
          <a:ln w="9525">
            <a:noFill/>
          </a:ln>
        </p:spPr>
      </p:pic>
      <p:pic>
        <p:nvPicPr>
          <p:cNvPr id="105479" name="图片 4"/>
          <p:cNvPicPr>
            <a:picLocks noChangeAspect="1"/>
          </p:cNvPicPr>
          <p:nvPr>
            <p:custDataLst>
              <p:tags r:id="rId8"/>
            </p:custDataLst>
          </p:nvPr>
        </p:nvPicPr>
        <p:blipFill>
          <a:blip r:embed="rId9"/>
          <a:stretch>
            <a:fillRect/>
          </a:stretch>
        </p:blipFill>
        <p:spPr>
          <a:xfrm>
            <a:off x="4787900" y="3940175"/>
            <a:ext cx="4130675" cy="2889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（三）可持续发展成就（生态文明</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建设）</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1763" name="Text Box 3"/>
          <p:cNvSpPr txBox="1">
            <a:spLocks noChangeArrowheads="1"/>
          </p:cNvSpPr>
          <p:nvPr>
            <p:custDataLst>
              <p:tags r:id="rId2"/>
            </p:custDataLst>
          </p:nvPr>
        </p:nvSpPr>
        <p:spPr bwMode="auto">
          <a:xfrm>
            <a:off x="179388" y="1124903"/>
            <a:ext cx="8856663" cy="4882515"/>
          </a:xfrm>
          <a:prstGeom prst="rect">
            <a:avLst/>
          </a:prstGeom>
          <a:noFill/>
          <a:ln w="9525">
            <a:noFill/>
            <a:miter lim="800000"/>
          </a:ln>
          <a:effectLst/>
        </p:spPr>
        <p:txBody>
          <a:bodyPr wrap="square">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生态文明</a:t>
            </a:r>
            <a:r>
              <a:rPr kumimoji="0" lang="zh-CN" altLang="en-US"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建设把</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可持续发展提升到绿色发展高度</a:t>
            </a:r>
            <a:r>
              <a:rPr kumimoji="0" lang="zh-CN" altLang="en-US"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，生态</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文明建设是中国特色社会主义事业的重要内容，关系人民福祉，关乎民族未来，事关“两个一百年”奋斗目标和中华民族伟大复兴中国梦的实现。党中央、国务院高度重视生态文明建设，先后出台了一系列重大决策部署，推动生态文明建设取得了重大进展和积极成效</a:t>
            </a:r>
            <a:r>
              <a:rPr kumimoji="0" lang="zh-CN" altLang="en-US"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endParaRPr kumimoji="0" lang="en-US" altLang="zh-CN"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2012</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11</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月，党的十八大从新的历史起点出发，做出</a:t>
            </a:r>
            <a:r>
              <a:rPr kumimoji="0" lang="zh-CN" altLang="en-US" sz="1800" b="1" i="0" u="none" strike="noStrike" kern="1200" cap="none" spc="0" normalizeH="0" baseline="0" noProof="0" dirty="0">
                <a:ln>
                  <a:noFill/>
                </a:ln>
                <a:solidFill>
                  <a:srgbClr val="FF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“大力推进生态文明建设”的战略决策</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，从</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10</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个方面绘出生态文明建设的宏伟蓝图</a:t>
            </a:r>
            <a:r>
              <a:rPr kumimoji="0" lang="zh-CN" altLang="en-US"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endPar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2015</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5</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中共中央 国务院关于加快推进生态文明建设的意见</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发布。 </a:t>
            </a:r>
            <a:r>
              <a:rPr kumimoji="0" lang="en-US" altLang="zh-CN"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 </a:t>
            </a:r>
            <a:endPar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2015</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10</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zh-CN" altLang="en-US"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，增强</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生态文明建设首度被写入国家五年规划。 </a:t>
            </a:r>
            <a:endParaRPr kumimoji="0" lang="en-US" altLang="zh-CN"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2018</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年</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3</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月</a:t>
            </a:r>
            <a:r>
              <a:rPr kumimoji="0" lang="en-US" altLang="zh-CN"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11</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日，第十三届全国人民代表大会第一次会议通过的宪法修正案，将宪法第八十九条“国务院行使下列职权”中第六项“（六）领导和管理经济工作和城乡建设”修改为“（六）领导和管理经济工作和城乡建设、</a:t>
            </a:r>
            <a:r>
              <a:rPr kumimoji="0" lang="zh-CN" altLang="en-US" sz="1800" b="1" i="0" u="none" strike="noStrike" kern="1200" cap="none" spc="0" normalizeH="0" baseline="0" noProof="0" dirty="0">
                <a:ln>
                  <a:noFill/>
                </a:ln>
                <a:solidFill>
                  <a:srgbClr val="FF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生态文明建设</a:t>
            </a:r>
            <a:r>
              <a:rPr kumimoji="0" lang="zh-CN"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华文楷体" panose="02010600040101010101" charset="-122"/>
                <a:ea typeface="华文楷体" panose="02010600040101010101" charset="-122"/>
                <a:cs typeface="华文楷体" panose="02010600040101010101" charset="-122"/>
              </a:rPr>
              <a:t>”。</a:t>
            </a:r>
            <a:r>
              <a:rPr kumimoji="0" lang="zh-CN" altLang="en-US" sz="1800" b="0" i="0" u="none" strike="noStrike" kern="1200" cap="none" spc="0" normalizeH="0" baseline="0" noProof="0" dirty="0">
                <a:ln>
                  <a:noFill/>
                </a:ln>
                <a:solidFill>
                  <a:srgbClr val="000000"/>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 </a:t>
            </a:r>
            <a:endParaRPr kumimoji="1" lang="en-US" altLang="zh-CN" sz="1600" b="0"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3881120" y="188595"/>
            <a:ext cx="5076190" cy="169799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（三）可持续发展成就（碳达峰和碳中</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和）</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1763" name="Text Box 3"/>
          <p:cNvSpPr txBox="1">
            <a:spLocks noChangeArrowheads="1"/>
          </p:cNvSpPr>
          <p:nvPr>
            <p:custDataLst>
              <p:tags r:id="rId2"/>
            </p:custDataLst>
          </p:nvPr>
        </p:nvSpPr>
        <p:spPr bwMode="auto">
          <a:xfrm>
            <a:off x="3790950" y="1989455"/>
            <a:ext cx="5400040" cy="3998595"/>
          </a:xfrm>
          <a:prstGeom prst="rect">
            <a:avLst/>
          </a:prstGeom>
          <a:noFill/>
          <a:ln w="9525">
            <a:noFill/>
            <a:miter lim="800000"/>
          </a:ln>
          <a:effectLst/>
        </p:spPr>
        <p:txBody>
          <a:bodyPr wrap="square">
            <a:spAutoFit/>
          </a:bodyPr>
          <a:lstStyle>
            <a:lvl1pPr indent="450850">
              <a:spcBef>
                <a:spcPct val="0"/>
              </a:spcBef>
              <a:defRPr kumimoji="1" sz="2400">
                <a:solidFill>
                  <a:schemeClr val="tx1"/>
                </a:solidFill>
                <a:latin typeface="Times New Roman" panose="02020603050405020304" pitchFamily="18" charset="0"/>
                <a:ea typeface="宋体" panose="02010600030101010101" pitchFamily="2" charset="-122"/>
              </a:defRPr>
            </a:lvl1pPr>
            <a:lvl2pPr marL="630555" indent="544830">
              <a:spcBef>
                <a:spcPct val="0"/>
              </a:spcBef>
              <a:defRPr kumimoji="1" sz="2400">
                <a:solidFill>
                  <a:schemeClr val="tx1"/>
                </a:solidFill>
                <a:latin typeface="Times New Roman" panose="02020603050405020304" pitchFamily="18" charset="0"/>
                <a:ea typeface="宋体" panose="02010600030101010101" pitchFamily="2" charset="-122"/>
              </a:defRPr>
            </a:lvl2pPr>
            <a:lvl3pPr marL="1811655"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990725"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今年两会我国由此提出碳达峰和碳中和目标。</a:t>
            </a:r>
            <a:endParaRPr kumimoji="0" lang="en-US" altLang="zh-CN"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碳达峰是指我国承诺</a:t>
            </a:r>
            <a:r>
              <a:rPr kumimoji="0" lang="en-US" altLang="zh-CN"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2030</a:t>
            </a:r>
            <a:r>
              <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年前，二氧化碳的排放不再增长，达到峰值之后逐步降低。</a:t>
            </a:r>
            <a:endPar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碳中和是指企业、团体或个人测算在一定时间内直接或间接产生的温室气体排放总量，然后通过植物造树造林、节能减排等形式，抵消自身产生的二氧化碳排放量，实现二氧化碳“零排放”。</a:t>
            </a:r>
            <a:endParaRPr kumimoji="0" lang="en-US" altLang="zh-CN"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endParaRPr>
          </a:p>
          <a:p>
            <a:pPr marL="17970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r>
              <a:rPr kumimoji="0" lang="en-US" altLang="zh-CN"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2060</a:t>
            </a:r>
            <a:r>
              <a:rPr kumimoji="0" lang="zh-CN" altLang="en-US"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rPr>
              <a:t>年我国实现碳中和。</a:t>
            </a:r>
            <a:endParaRPr kumimoji="0" lang="en-US" altLang="zh-CN" sz="1800" b="0"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mj-ea"/>
              <a:ea typeface="+mj-ea"/>
              <a:cs typeface="+mn-cs"/>
            </a:endParaRPr>
          </a:p>
          <a:p>
            <a:pPr marL="1087755" marR="0" lvl="1"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u"/>
              <a:defRPr/>
            </a:pPr>
            <a:endParaRPr kumimoji="1" lang="en-US" altLang="zh-CN" sz="1600" b="0" i="0" u="none" strike="noStrike" kern="1200" cap="none" spc="0" normalizeH="0" baseline="0" noProof="0" dirty="0" smtClean="0">
              <a:ln>
                <a:noFill/>
              </a:ln>
              <a:solidFill>
                <a:schemeClr val="tx1"/>
              </a:solidFill>
              <a:effectLst/>
              <a:uLnTx/>
              <a:uFillTx/>
              <a:latin typeface="+mj-ea"/>
              <a:ea typeface="+mj-ea"/>
              <a:cs typeface="+mn-cs"/>
            </a:endParaRPr>
          </a:p>
        </p:txBody>
      </p:sp>
      <p:pic>
        <p:nvPicPr>
          <p:cNvPr id="107525" name="图片 2"/>
          <p:cNvPicPr>
            <a:picLocks noChangeAspect="1"/>
          </p:cNvPicPr>
          <p:nvPr>
            <p:custDataLst>
              <p:tags r:id="rId3"/>
            </p:custDataLst>
          </p:nvPr>
        </p:nvPicPr>
        <p:blipFill>
          <a:blip r:embed="rId4"/>
          <a:srcRect l="-3917" t="24193" r="3917" b="7765"/>
          <a:stretch>
            <a:fillRect/>
          </a:stretch>
        </p:blipFill>
        <p:spPr>
          <a:xfrm>
            <a:off x="0" y="115888"/>
            <a:ext cx="3676650" cy="64817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碳达峰和碳中和，你们要怎么做？</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4725988" y="1916748"/>
            <a:ext cx="4224337" cy="4081462"/>
          </a:xfrm>
          <a:prstGeom prst="rect">
            <a:avLst/>
          </a:prstGeom>
          <a:noFill/>
          <a:ln w="9525">
            <a:noFill/>
          </a:ln>
        </p:spPr>
      </p:pic>
      <p:pic>
        <p:nvPicPr>
          <p:cNvPr id="3" name="图片 2"/>
          <p:cNvPicPr>
            <a:picLocks noChangeAspect="1"/>
          </p:cNvPicPr>
          <p:nvPr>
            <p:custDataLst>
              <p:tags r:id="rId4"/>
            </p:custDataLst>
          </p:nvPr>
        </p:nvPicPr>
        <p:blipFill>
          <a:blip r:embed="rId5"/>
          <a:stretch>
            <a:fillRect/>
          </a:stretch>
        </p:blipFill>
        <p:spPr>
          <a:xfrm>
            <a:off x="107950" y="2262823"/>
            <a:ext cx="4464050" cy="33893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000000"/>
                                          </p:val>
                                        </p:tav>
                                        <p:tav tm="100000">
                                          <p:val>
                                            <p:strVal val="#ppt_w"/>
                                          </p:val>
                                        </p:tav>
                                      </p:tavLst>
                                    </p:anim>
                                    <p:anim calcmode="lin" valueType="num">
                                      <p:cBhvr>
                                        <p:cTn id="8" dur="1000" fill="hold"/>
                                        <p:tgtEl>
                                          <p:spTgt spid="3"/>
                                        </p:tgtEl>
                                        <p:attrNameLst>
                                          <p:attrName>ppt_h</p:attrName>
                                        </p:attrNameLst>
                                      </p:cBhvr>
                                      <p:tavLst>
                                        <p:tav tm="0">
                                          <p:val>
                                            <p:fltVal val="0.000000"/>
                                          </p:val>
                                        </p:tav>
                                        <p:tav tm="100000">
                                          <p:val>
                                            <p:strVal val="#ppt_h"/>
                                          </p:val>
                                        </p:tav>
                                      </p:tavLst>
                                    </p:anim>
                                    <p:anim calcmode="lin" valueType="num">
                                      <p:cBhvr>
                                        <p:cTn id="9" dur="1000" fill="hold"/>
                                        <p:tgtEl>
                                          <p:spTgt spid="3"/>
                                        </p:tgtEl>
                                        <p:attrNameLst>
                                          <p:attrName>style.rotation</p:attrName>
                                        </p:attrNameLst>
                                      </p:cBhvr>
                                      <p:tavLst>
                                        <p:tav tm="0">
                                          <p:val>
                                            <p:fltVal val="90.000000"/>
                                          </p:val>
                                        </p:tav>
                                        <p:tav tm="100000">
                                          <p:val>
                                            <p:fltVal val="0.00000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四、其它学科对人地关系的探讨</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3251" name="文本占位符 288770"/>
          <p:cNvSpPr>
            <a:spLocks noGrp="1"/>
          </p:cNvSpPr>
          <p:nvPr>
            <p:custDataLst>
              <p:tags r:id="rId2"/>
            </p:custDataLst>
          </p:nvPr>
        </p:nvSpPr>
        <p:spPr>
          <a:xfrm>
            <a:off x="755650" y="1052830"/>
            <a:ext cx="7704455" cy="351409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eaLnBrk="1" hangingPunct="1">
              <a:lnSpc>
                <a:spcPct val="200000"/>
              </a:lnSpc>
              <a:buNone/>
            </a:pPr>
            <a:r>
              <a:rPr lang="zh-CN" altLang="en-US" sz="2400" b="1" dirty="0"/>
              <a:t>（一） 汤因比的“挑战与应战”学说</a:t>
            </a:r>
            <a:endParaRPr lang="zh-CN" altLang="en-US" sz="2400" b="1" dirty="0"/>
          </a:p>
          <a:p>
            <a:pPr eaLnBrk="1" hangingPunct="1">
              <a:lnSpc>
                <a:spcPct val="200000"/>
              </a:lnSpc>
              <a:buNone/>
            </a:pP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挑战与应对</a:t>
            </a: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逆境美德</a:t>
            </a: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中庸之道</a:t>
            </a:r>
            <a:r>
              <a:rPr lang="en-US" altLang="zh-CN"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a:t>
            </a:r>
            <a:r>
              <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 </a:t>
            </a:r>
            <a:endParaRPr lang="zh-CN" altLang="en-US" sz="20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eaLnBrk="1" hangingPunct="1">
              <a:lnSpc>
                <a:spcPct val="200000"/>
              </a:lnSpc>
              <a:buNone/>
            </a:pPr>
            <a:r>
              <a:rPr lang="zh-CN" altLang="en-US" sz="2400" dirty="0"/>
              <a:t>（</a:t>
            </a:r>
            <a:r>
              <a:rPr lang="zh-CN" altLang="en-US" sz="2400" b="1" dirty="0"/>
              <a:t>二） 马克斯</a:t>
            </a:r>
            <a:r>
              <a:rPr lang="en-US" altLang="zh-CN" sz="2400" b="1" dirty="0">
                <a:latin typeface="Times New Roman" panose="02020603050405020304" pitchFamily="18" charset="0"/>
              </a:rPr>
              <a:t>·</a:t>
            </a:r>
            <a:r>
              <a:rPr lang="zh-CN" altLang="en-US" sz="2400" b="1" dirty="0"/>
              <a:t>韦伯的宗教思想在社会发展中的作用</a:t>
            </a:r>
            <a:endParaRPr lang="zh-CN" altLang="en-US" sz="2400" b="1" dirty="0"/>
          </a:p>
          <a:p>
            <a:pPr eaLnBrk="1" hangingPunct="1">
              <a:lnSpc>
                <a:spcPct val="200000"/>
              </a:lnSpc>
              <a:buNone/>
            </a:pPr>
            <a:r>
              <a:rPr lang="zh-CN" altLang="en-US" sz="2400" dirty="0"/>
              <a:t> </a:t>
            </a:r>
            <a:r>
              <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思想先变化</a:t>
            </a:r>
            <a:r>
              <a:rPr lang="en-US" altLang="zh-CN"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 </a:t>
            </a:r>
            <a:r>
              <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，再改变生产与</a:t>
            </a:r>
            <a:r>
              <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环境。 </a:t>
            </a:r>
            <a:endPar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eaLnBrk="1" hangingPunct="1">
              <a:lnSpc>
                <a:spcPct val="200000"/>
              </a:lnSpc>
              <a:buNone/>
            </a:pPr>
            <a:r>
              <a:rPr lang="zh-CN" altLang="en-US" sz="2400" b="1" dirty="0"/>
              <a:t>（三）年鉴学派中的地理观</a:t>
            </a:r>
            <a:endParaRPr lang="zh-CN" altLang="en-US" sz="2400" b="1" dirty="0"/>
          </a:p>
          <a:p>
            <a:pPr eaLnBrk="1" hangingPunct="1">
              <a:lnSpc>
                <a:spcPct val="200000"/>
              </a:lnSpc>
              <a:buNone/>
            </a:pPr>
            <a:r>
              <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空间科学与时间科学都涉及人，人的发展离不开时空，把地理与历史联系</a:t>
            </a:r>
            <a:r>
              <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rPr>
              <a:t>起来。</a:t>
            </a:r>
            <a:endParaRPr lang="zh-CN" altLang="en-US" sz="2400"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五、文化地理学的人地关系图示</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grpSp>
        <p:nvGrpSpPr>
          <p:cNvPr id="2" name="组合 289803"/>
          <p:cNvGrpSpPr/>
          <p:nvPr/>
        </p:nvGrpSpPr>
        <p:grpSpPr>
          <a:xfrm>
            <a:off x="2429193" y="2929890"/>
            <a:ext cx="3673475" cy="2233613"/>
            <a:chOff x="4860" y="3000"/>
            <a:chExt cx="2160" cy="1872"/>
          </a:xfrm>
        </p:grpSpPr>
        <p:sp>
          <p:nvSpPr>
            <p:cNvPr id="3" name="直接连接符 289804"/>
            <p:cNvSpPr/>
            <p:nvPr>
              <p:custDataLst>
                <p:tags r:id="rId2"/>
              </p:custDataLst>
            </p:nvPr>
          </p:nvSpPr>
          <p:spPr>
            <a:xfrm>
              <a:off x="4860" y="3936"/>
              <a:ext cx="900" cy="936"/>
            </a:xfrm>
            <a:prstGeom prst="line">
              <a:avLst/>
            </a:prstGeom>
            <a:ln w="9525" cap="flat" cmpd="sng">
              <a:solidFill>
                <a:srgbClr val="000000"/>
              </a:solidFill>
              <a:prstDash val="solid"/>
              <a:headEnd type="triangle" w="med" len="med"/>
              <a:tailEnd type="triangle" w="med" len="med"/>
            </a:ln>
          </p:spPr>
        </p:sp>
        <p:sp>
          <p:nvSpPr>
            <p:cNvPr id="5" name="直接连接符 289805"/>
            <p:cNvSpPr/>
            <p:nvPr>
              <p:custDataLst>
                <p:tags r:id="rId3"/>
              </p:custDataLst>
            </p:nvPr>
          </p:nvSpPr>
          <p:spPr>
            <a:xfrm flipH="1">
              <a:off x="6120" y="3936"/>
              <a:ext cx="900" cy="936"/>
            </a:xfrm>
            <a:prstGeom prst="line">
              <a:avLst/>
            </a:prstGeom>
            <a:ln w="9525" cap="flat" cmpd="sng">
              <a:solidFill>
                <a:srgbClr val="000000"/>
              </a:solidFill>
              <a:prstDash val="solid"/>
              <a:headEnd type="triangle" w="med" len="med"/>
              <a:tailEnd type="triangle" w="med" len="med"/>
            </a:ln>
          </p:spPr>
        </p:sp>
        <p:sp>
          <p:nvSpPr>
            <p:cNvPr id="6" name="直接连接符 289806"/>
            <p:cNvSpPr/>
            <p:nvPr>
              <p:custDataLst>
                <p:tags r:id="rId4"/>
              </p:custDataLst>
            </p:nvPr>
          </p:nvSpPr>
          <p:spPr>
            <a:xfrm>
              <a:off x="5400" y="3780"/>
              <a:ext cx="1440" cy="0"/>
            </a:xfrm>
            <a:prstGeom prst="line">
              <a:avLst/>
            </a:prstGeom>
            <a:ln w="9525" cap="flat" cmpd="sng">
              <a:solidFill>
                <a:srgbClr val="000000"/>
              </a:solidFill>
              <a:prstDash val="solid"/>
              <a:headEnd type="triangle" w="med" len="med"/>
              <a:tailEnd type="triangle" w="med" len="med"/>
            </a:ln>
          </p:spPr>
        </p:sp>
        <p:sp>
          <p:nvSpPr>
            <p:cNvPr id="7" name="直接连接符 289807"/>
            <p:cNvSpPr/>
            <p:nvPr>
              <p:custDataLst>
                <p:tags r:id="rId5"/>
              </p:custDataLst>
            </p:nvPr>
          </p:nvSpPr>
          <p:spPr>
            <a:xfrm flipH="1">
              <a:off x="5040" y="3000"/>
              <a:ext cx="540" cy="624"/>
            </a:xfrm>
            <a:prstGeom prst="line">
              <a:avLst/>
            </a:prstGeom>
            <a:ln w="9525" cap="flat" cmpd="sng">
              <a:solidFill>
                <a:srgbClr val="000000"/>
              </a:solidFill>
              <a:prstDash val="solid"/>
              <a:headEnd type="triangle" w="med" len="med"/>
              <a:tailEnd type="triangle" w="med" len="med"/>
            </a:ln>
          </p:spPr>
        </p:sp>
        <p:sp>
          <p:nvSpPr>
            <p:cNvPr id="8" name="直接连接符 289808"/>
            <p:cNvSpPr/>
            <p:nvPr>
              <p:custDataLst>
                <p:tags r:id="rId6"/>
              </p:custDataLst>
            </p:nvPr>
          </p:nvSpPr>
          <p:spPr>
            <a:xfrm>
              <a:off x="6120" y="3000"/>
              <a:ext cx="900" cy="624"/>
            </a:xfrm>
            <a:prstGeom prst="line">
              <a:avLst/>
            </a:prstGeom>
            <a:ln w="9525" cap="flat" cmpd="sng">
              <a:solidFill>
                <a:srgbClr val="000000"/>
              </a:solidFill>
              <a:prstDash val="solid"/>
              <a:headEnd type="triangle" w="med" len="med"/>
              <a:tailEnd type="triangle" w="med" len="med"/>
            </a:ln>
          </p:spPr>
        </p:sp>
        <p:sp>
          <p:nvSpPr>
            <p:cNvPr id="9" name="直接连接符 289809"/>
            <p:cNvSpPr/>
            <p:nvPr>
              <p:custDataLst>
                <p:tags r:id="rId7"/>
              </p:custDataLst>
            </p:nvPr>
          </p:nvSpPr>
          <p:spPr>
            <a:xfrm>
              <a:off x="5940" y="3000"/>
              <a:ext cx="0" cy="1872"/>
            </a:xfrm>
            <a:prstGeom prst="line">
              <a:avLst/>
            </a:prstGeom>
            <a:ln w="9525" cap="flat" cmpd="sng">
              <a:solidFill>
                <a:srgbClr val="000000"/>
              </a:solidFill>
              <a:prstDash val="solid"/>
              <a:headEnd type="triangle" w="med" len="med"/>
              <a:tailEnd type="triangle" w="med" len="med"/>
            </a:ln>
          </p:spPr>
        </p:sp>
      </p:grpSp>
      <p:sp>
        <p:nvSpPr>
          <p:cNvPr id="54277" name="文本框 289810"/>
          <p:cNvSpPr txBox="1"/>
          <p:nvPr>
            <p:custDataLst>
              <p:tags r:id="rId8"/>
            </p:custDataLst>
          </p:nvPr>
        </p:nvSpPr>
        <p:spPr>
          <a:xfrm>
            <a:off x="3751580" y="2492693"/>
            <a:ext cx="936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342900" lvl="0" indent="-342900" eaLnBrk="1" hangingPunct="1">
              <a:spcBef>
                <a:spcPct val="50000"/>
              </a:spcBef>
              <a:buFontTx/>
              <a:buNone/>
            </a:pPr>
            <a:r>
              <a:rPr lang="zh-CN" altLang="en-US" sz="2400" dirty="0"/>
              <a:t>人口</a:t>
            </a:r>
            <a:endParaRPr lang="zh-CN" altLang="en-US" sz="2400" dirty="0"/>
          </a:p>
        </p:txBody>
      </p:sp>
      <p:sp>
        <p:nvSpPr>
          <p:cNvPr id="54278" name="文本框 289811"/>
          <p:cNvSpPr txBox="1"/>
          <p:nvPr>
            <p:custDataLst>
              <p:tags r:id="rId9"/>
            </p:custDataLst>
          </p:nvPr>
        </p:nvSpPr>
        <p:spPr>
          <a:xfrm>
            <a:off x="1741805" y="3713480"/>
            <a:ext cx="1728788"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342900" lvl="0" indent="-342900" eaLnBrk="1" hangingPunct="1">
              <a:spcBef>
                <a:spcPct val="50000"/>
              </a:spcBef>
              <a:buFontTx/>
              <a:buNone/>
            </a:pPr>
            <a:r>
              <a:rPr lang="zh-CN" altLang="en-US" sz="1800" dirty="0"/>
              <a:t>自然生物环境 </a:t>
            </a:r>
            <a:endParaRPr lang="zh-CN" altLang="en-US" sz="1800" dirty="0"/>
          </a:p>
        </p:txBody>
      </p:sp>
      <p:sp>
        <p:nvSpPr>
          <p:cNvPr id="54279" name="文本框 289812"/>
          <p:cNvSpPr txBox="1"/>
          <p:nvPr>
            <p:custDataLst>
              <p:tags r:id="rId10"/>
            </p:custDataLst>
          </p:nvPr>
        </p:nvSpPr>
        <p:spPr>
          <a:xfrm>
            <a:off x="5770880" y="3700780"/>
            <a:ext cx="792163"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342900" lvl="0" indent="-342900" eaLnBrk="1" hangingPunct="1">
              <a:spcBef>
                <a:spcPct val="50000"/>
              </a:spcBef>
              <a:buFontTx/>
              <a:buNone/>
            </a:pPr>
            <a:r>
              <a:rPr lang="zh-CN" altLang="en-US" sz="1800" dirty="0"/>
              <a:t>技术</a:t>
            </a:r>
            <a:endParaRPr lang="zh-CN" altLang="en-US" sz="1800" dirty="0"/>
          </a:p>
        </p:txBody>
      </p:sp>
      <p:sp>
        <p:nvSpPr>
          <p:cNvPr id="54280" name="文本框 289813"/>
          <p:cNvSpPr txBox="1"/>
          <p:nvPr>
            <p:custDataLst>
              <p:tags r:id="rId11"/>
            </p:custDataLst>
          </p:nvPr>
        </p:nvSpPr>
        <p:spPr>
          <a:xfrm>
            <a:off x="3708718" y="5205730"/>
            <a:ext cx="1296987"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stStyle>
          <a:p>
            <a:pPr marL="342900" lvl="0" indent="-342900" eaLnBrk="1" hangingPunct="1">
              <a:spcBef>
                <a:spcPct val="50000"/>
              </a:spcBef>
              <a:buFontTx/>
              <a:buNone/>
            </a:pPr>
            <a:r>
              <a:rPr lang="zh-CN" altLang="en-US" sz="1800" dirty="0"/>
              <a:t>社会组织</a:t>
            </a:r>
            <a:endParaRPr lang="zh-CN" altLang="en-US" sz="1800" dirty="0"/>
          </a:p>
        </p:txBody>
      </p:sp>
      <p:sp>
        <p:nvSpPr>
          <p:cNvPr id="55299" name="文本占位符 281602"/>
          <p:cNvSpPr>
            <a:spLocks noGrp="1"/>
          </p:cNvSpPr>
          <p:nvPr>
            <p:custDataLst>
              <p:tags r:id="rId12"/>
            </p:custDataLst>
          </p:nvPr>
        </p:nvSpPr>
        <p:spPr>
          <a:xfrm>
            <a:off x="470853" y="663893"/>
            <a:ext cx="7772400"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533400" indent="-533400" eaLnBrk="1" hangingPunct="1">
              <a:lnSpc>
                <a:spcPct val="110000"/>
              </a:lnSpc>
            </a:pPr>
            <a:r>
              <a:rPr lang="zh-CN" altLang="en-US" sz="2000" dirty="0">
                <a:ea typeface="华文行楷" panose="02010800040101010101" pitchFamily="2" charset="-122"/>
              </a:rPr>
              <a:t>斯宾塞、托马斯</a:t>
            </a:r>
            <a:r>
              <a:rPr lang="zh-CN" altLang="en-US" sz="2000" dirty="0">
                <a:ea typeface="华文行楷" panose="02010800040101010101" pitchFamily="2" charset="-122"/>
              </a:rPr>
              <a:t>提出。</a:t>
            </a:r>
            <a:endParaRPr lang="zh-CN" altLang="en-US" sz="2000" dirty="0">
              <a:ea typeface="华文行楷" panose="02010800040101010101" pitchFamily="2" charset="-122"/>
            </a:endParaRPr>
          </a:p>
          <a:p>
            <a:pPr marL="533400" indent="-533400" eaLnBrk="1" hangingPunct="1">
              <a:lnSpc>
                <a:spcPct val="110000"/>
              </a:lnSpc>
            </a:pPr>
            <a:r>
              <a:rPr lang="zh-CN" altLang="en-US" sz="2000" dirty="0">
                <a:ea typeface="华文行楷" panose="02010800040101010101" pitchFamily="2" charset="-122"/>
              </a:rPr>
              <a:t>四大要素相互联系，相互影响，形成六对联系带。</a:t>
            </a:r>
            <a:endParaRPr lang="zh-CN" altLang="en-US" sz="2000" dirty="0">
              <a:ea typeface="华文行楷" panose="02010800040101010101" pitchFamily="2" charset="-122"/>
            </a:endParaRPr>
          </a:p>
          <a:p>
            <a:pPr marL="533400" indent="-533400" eaLnBrk="1" hangingPunct="1">
              <a:lnSpc>
                <a:spcPct val="110000"/>
              </a:lnSpc>
            </a:pPr>
            <a:r>
              <a:rPr lang="zh-CN" altLang="en-US" sz="2000" dirty="0">
                <a:ea typeface="华文行楷" panose="02010800040101010101" pitchFamily="2" charset="-122"/>
              </a:rPr>
              <a:t>技术是物质文化、社会组织是制度文化、精神文化体现在人口</a:t>
            </a:r>
            <a:r>
              <a:rPr lang="zh-CN" altLang="en-US" sz="2000" dirty="0">
                <a:ea typeface="华文行楷" panose="02010800040101010101" pitchFamily="2" charset="-122"/>
              </a:rPr>
              <a:t>中。</a:t>
            </a:r>
            <a:endParaRPr lang="zh-CN" altLang="en-US" sz="2000" dirty="0">
              <a:ea typeface="华文行楷" panose="02010800040101010101" pitchFamily="2" charset="-122"/>
            </a:endParaRPr>
          </a:p>
          <a:p>
            <a:pPr marL="533400" indent="-533400" eaLnBrk="1" hangingPunct="1">
              <a:lnSpc>
                <a:spcPct val="110000"/>
              </a:lnSpc>
            </a:pPr>
            <a:r>
              <a:rPr lang="zh-CN" altLang="en-US" sz="2000" dirty="0">
                <a:ea typeface="华文行楷" panose="02010800040101010101" pitchFamily="2" charset="-122"/>
              </a:rPr>
              <a:t>物质、制度、精神以自然生物环境为</a:t>
            </a:r>
            <a:r>
              <a:rPr lang="zh-CN" altLang="en-US" sz="2000" dirty="0">
                <a:ea typeface="华文行楷" panose="02010800040101010101" pitchFamily="2" charset="-122"/>
              </a:rPr>
              <a:t>载体。</a:t>
            </a:r>
            <a:endParaRPr lang="zh-CN" altLang="en-US" sz="2000" dirty="0">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179705" y="188595"/>
            <a:ext cx="877760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思考</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题</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5299" name="文本占位符 281602"/>
          <p:cNvSpPr>
            <a:spLocks noGrp="1"/>
          </p:cNvSpPr>
          <p:nvPr>
            <p:custDataLst>
              <p:tags r:id="rId2"/>
            </p:custDataLst>
          </p:nvPr>
        </p:nvSpPr>
        <p:spPr>
          <a:xfrm>
            <a:off x="755333" y="1340803"/>
            <a:ext cx="7772400"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533400" indent="-533400" eaLnBrk="1" hangingPunct="1">
              <a:lnSpc>
                <a:spcPct val="110000"/>
              </a:lnSpc>
            </a:pPr>
            <a:r>
              <a:rPr lang="zh-CN" altLang="en-US" sz="2800" dirty="0">
                <a:ea typeface="华文行楷" panose="02010800040101010101" pitchFamily="2" charset="-122"/>
              </a:rPr>
              <a:t>分析文化区研究在人文地理学研究中的意义</a:t>
            </a:r>
            <a:endParaRPr lang="zh-CN" altLang="en-US" sz="2800" dirty="0">
              <a:ea typeface="华文行楷" panose="02010800040101010101" pitchFamily="2" charset="-122"/>
            </a:endParaRPr>
          </a:p>
          <a:p>
            <a:pPr marL="533400" indent="-533400" eaLnBrk="1" hangingPunct="1">
              <a:lnSpc>
                <a:spcPct val="110000"/>
              </a:lnSpc>
            </a:pPr>
            <a:r>
              <a:rPr lang="zh-CN" altLang="en-US" sz="2800" dirty="0">
                <a:ea typeface="华文行楷" panose="02010800040101010101" pitchFamily="2" charset="-122"/>
              </a:rPr>
              <a:t>文化扩散有那几种类型？结合实例分析文化扩散的特征</a:t>
            </a:r>
            <a:endParaRPr lang="zh-CN" altLang="en-US" sz="2800" dirty="0">
              <a:ea typeface="华文行楷" panose="02010800040101010101" pitchFamily="2" charset="-122"/>
            </a:endParaRPr>
          </a:p>
          <a:p>
            <a:pPr marL="533400" indent="-533400" eaLnBrk="1" hangingPunct="1">
              <a:lnSpc>
                <a:spcPct val="110000"/>
              </a:lnSpc>
            </a:pPr>
            <a:r>
              <a:rPr lang="zh-CN" altLang="en-US" sz="2800" dirty="0">
                <a:ea typeface="华文行楷" panose="02010800040101010101" pitchFamily="2" charset="-122"/>
              </a:rPr>
              <a:t>地理环境如何影响地域文化，试举例说明</a:t>
            </a:r>
            <a:endParaRPr lang="zh-CN" altLang="en-US" sz="2800" dirty="0">
              <a:ea typeface="华文行楷" panose="02010800040101010101" pitchFamily="2" charset="-122"/>
            </a:endParaRPr>
          </a:p>
          <a:p>
            <a:pPr marL="533400" indent="-533400" eaLnBrk="1" hangingPunct="1">
              <a:lnSpc>
                <a:spcPct val="110000"/>
              </a:lnSpc>
            </a:pPr>
            <a:r>
              <a:rPr lang="zh-CN" altLang="en-US" sz="2800" dirty="0">
                <a:ea typeface="华文行楷" panose="02010800040101010101" pitchFamily="2" charset="-122"/>
              </a:rPr>
              <a:t>讨论为什么人地关系理论是人文地理学的基本理论并探讨人在人地关系中的作用</a:t>
            </a:r>
            <a:endParaRPr lang="zh-CN" altLang="en-US" sz="2800" dirty="0">
              <a:ea typeface="华文行楷" panose="02010800040101010101" pitchFamily="2" charset="-122"/>
            </a:endParaRPr>
          </a:p>
          <a:p>
            <a:pPr marL="533400" indent="-533400" eaLnBrk="1" hangingPunct="1">
              <a:lnSpc>
                <a:spcPct val="110000"/>
              </a:lnSpc>
            </a:pPr>
            <a:r>
              <a:rPr lang="zh-CN" altLang="en-US" sz="2800" dirty="0">
                <a:ea typeface="华文行楷" panose="02010800040101010101" pitchFamily="2" charset="-122"/>
              </a:rPr>
              <a:t>其他学科对人地关系的探讨有什么实践意义？</a:t>
            </a:r>
            <a:endParaRPr lang="zh-CN" altLang="en-US" sz="2800" dirty="0">
              <a:ea typeface="华文行楷" panose="02010800040101010101" pitchFamily="2" charset="-122"/>
            </a:endParaRPr>
          </a:p>
          <a:p>
            <a:pPr marL="533400" indent="-533400" eaLnBrk="1" hangingPunct="1">
              <a:lnSpc>
                <a:spcPct val="110000"/>
              </a:lnSpc>
            </a:pPr>
            <a:r>
              <a:rPr lang="zh-CN" altLang="en-US" sz="2800" dirty="0">
                <a:ea typeface="华文行楷" panose="02010800040101010101" pitchFamily="2" charset="-122"/>
              </a:rPr>
              <a:t>试述文化区、文化扩散、文化生态、文化景观和文化整合之间的有机联系 </a:t>
            </a:r>
            <a:endParaRPr lang="zh-CN" altLang="en-US" sz="2800" dirty="0">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100,&quot;width&quot;:144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PLACING_PICTURE_USER_VIEWPORT" val="{&quot;height&quot;:8100,&quot;width&quot;:14400}"/>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8100,&quot;width&quot;:14400}"/>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UNIT_TABLE_BEAUTIFY" val="smartTable{46259043-3f35-453f-bb27-b4bd9ee0dfb3}"/>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UNIT_PLACING_PICTURE_USER_VIEWPORT" val="{&quot;height&quot;:8100,&quot;width&quot;:14400}"/>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UNIT_TABLE_BEAUTIFY" val="smartTable{ed8a7f77-ab16-4e16-ae64-66ca067462f5}"/>
  <p:tag name="KSO_WM_BEAUTIFY_FLAG" val=""/>
</p:tagLst>
</file>

<file path=ppt/tags/tag12.xml><?xml version="1.0" encoding="utf-8"?>
<p:tagLst xmlns:p="http://schemas.openxmlformats.org/presentationml/2006/main">
  <p:tag name="KSO_WM_UNIT_PLACING_PICTURE_USER_VIEWPORT" val="{&quot;height&quot;:8100,&quot;width&quot;:14400}"/>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8100,&quot;width&quot;:14400}"/>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UNIT_PLACING_PICTURE_USER_VIEWPORT" val="{&quot;height&quot;:8100,&quot;width&quot;:14400}"/>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8100,&quot;width&quot;:14400}"/>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UNIT_PLACING_PICTURE_USER_VIEWPORT" val="{&quot;height&quot;:8100,&quot;width&quot;:14400}"/>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UNIT_PLACING_PICTURE_USER_VIEWPORT" val="{&quot;height&quot;:8100,&quot;width&quot;:14400}"/>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UNIT_PLACING_PICTURE_USER_VIEWPORT" val="{&quot;height&quot;:8100,&quot;width&quot;:14400}"/>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PLACING_PICTURE_USER_VIEWPORT" val="{&quot;height&quot;:8100,&quot;width&quot;:14400}"/>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REFSHAPE" val="296400708"/>
  <p:tag name="KSO_WM_UNIT_PLACING_PICTURE_USER_VIEWPORT" val="{&quot;height&quot;:10965,&quot;width&quot;:11760}"/>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UNIT_PLACING_PICTURE_USER_VIEWPORT" val="{&quot;height&quot;:8100,&quot;width&quot;:14400}"/>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UNIT_PLACING_PICTURE_USER_VIEWPORT" val="{&quot;height&quot;:8100,&quot;width&quot;:14400}"/>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PLACING_PICTURE_USER_VIEWPORT" val="{&quot;height&quot;:8100,&quot;width&quot;:14400}"/>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100,&quot;width&quot;:14400}"/>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PLACING_PICTURE_USER_VIEWPORT" val="{&quot;height&quot;:8100,&quot;width&quot;:14400}"/>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UNIT_PLACING_PICTURE_USER_VIEWPORT" val="{&quot;height&quot;:8100,&quot;width&quot;:14400}"/>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PLACING_PICTURE_USER_VIEWPORT" val="{&quot;height&quot;:8100,&quot;width&quot;:14400}"/>
</p:tagLst>
</file>

<file path=ppt/tags/tag22.xml><?xml version="1.0" encoding="utf-8"?>
<p:tagLst xmlns:p="http://schemas.openxmlformats.org/presentationml/2006/main">
  <p:tag name="KSO_WM_UNIT_PLACING_PICTURE_USER_VIEWPORT" val="{&quot;height&quot;:8100,&quot;width&quot;:14400}"/>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UNIT_PLACING_PICTURE_USER_VIEWPORT" val="{&quot;height&quot;:8100,&quot;width&quot;:14400}"/>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UNIT_PLACING_PICTURE_USER_VIEWPORT" val="{&quot;height&quot;:8100,&quot;width&quot;:14400}"/>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PLACING_PICTURE_USER_VIEWPORT" val="{&quot;height&quot;:8100,&quot;width&quot;:14400}"/>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PP_MARK_KEY" val="3e7a0aef-7686-407d-902c-943545a28e0a"/>
  <p:tag name="COMMONDATA" val="eyJoZGlkIjoiMWQxMmFkMmM3NjMwYTRiNTUzODcyZGZiOGYzMDBmMDcifQ=="/>
</p:tagLst>
</file>

<file path=ppt/tags/tag28.xml><?xml version="1.0" encoding="utf-8"?>
<p:tagLst xmlns:p="http://schemas.openxmlformats.org/presentationml/2006/main">
  <p:tag name="REFSHAPE" val="358055500"/>
  <p:tag name="KSO_WM_UNIT_PLACING_PICTURE_USER_VIEWPORT" val="{&quot;height&quot;:6480,&quot;width&quot;:9824}"/>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UNIT_PLACING_PICTURE_USER_VIEWPORT" val="{&quot;height&quot;:8100,&quot;width&quot;:1440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PLACING_PICTURE_USER_VIEWPORT" val="{&quot;height&quot;:8100,&quot;width&quot;:14400}"/>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100,&quot;width&quot;:1440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PLACING_PICTURE_USER_VIEWPORT" val="{&quot;height&quot;:8100,&quot;width&quot;:14400}"/>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PLACING_PICTURE_USER_VIEWPORT" val="{&quot;height&quot;:8100,&quot;width&quot;:14400}"/>
</p:tagLst>
</file>

<file path=ppt/tags/tag5.xml><?xml version="1.0" encoding="utf-8"?>
<p:tagLst xmlns:p="http://schemas.openxmlformats.org/presentationml/2006/main">
  <p:tag name="KSO_WM_BEAUTIFY_FLAG" val=""/>
  <p:tag name="KSO_WM_UNIT_PLACING_PICTURE_USER_VIEWPORT" val="{&quot;height&quot;:10035,&quot;width&quot;:1365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UNIT_PLACING_PICTURE_USER_VIEWPORT" val="{&quot;height&quot;:8100,&quot;width&quot;:14400}"/>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PLACING_PICTURE_USER_VIEWPORT" val="{&quot;height&quot;:8100,&quot;width&quot;:14400}"/>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8100,&quot;width&quot;:14400}"/>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PLACING_PICTURE_USER_VIEWPORT" val="{&quot;height&quot;:8100,&quot;width&quot;:14400}"/>
</p:tagLst>
</file>

<file path=ppt/tags/tag6.xml><?xml version="1.0" encoding="utf-8"?>
<p:tagLst xmlns:p="http://schemas.openxmlformats.org/presentationml/2006/main">
  <p:tag name="KSO_WM_UNIT_PLACING_PICTURE_USER_VIEWPORT" val="{&quot;height&quot;:8100,&quot;width&quot;:1440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PLACING_PICTURE_USER_VIEWPORT" val="{&quot;height&quot;:8100,&quot;width&quot;:14400}"/>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UNIT_PLACING_PICTURE_USER_VIEWPORT" val="{&quot;height&quot;:8100,&quot;width&quot;:14400}"/>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PLACING_PICTURE_USER_VIEWPORT" val="{&quot;height&quot;:8100,&quot;width&quot;:14400}"/>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UNIT_PLACING_PICTURE_USER_VIEWPORT" val="{&quot;height&quot;:8100,&quot;width&quot;:14400}"/>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PLACING_PICTURE_USER_VIEWPORT" val="{&quot;height&quot;:8100,&quot;width&quot;:14400}"/>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8100,&quot;width&quot;:14400}"/>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PLACING_PICTURE_USER_VIEWPORT" val="{&quot;height&quot;:8100,&quot;width&quot;:14400}"/>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UNIT_PLACING_PICTURE_USER_VIEWPORT" val="{&quot;height&quot;:8100,&quot;width&quot;:14400}"/>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UNIT_PLACING_PICTURE_USER_VIEWPORT" val="{&quot;height&quot;:8100,&quot;width&quot;:14400}"/>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UNIT_PLACING_PICTURE_USER_VIEWPORT" val="{&quot;height&quot;:8100,&quot;width&quot;:14400}"/>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14202</Words>
  <Application>WPS 演示</Application>
  <PresentationFormat>在屏幕上显示</PresentationFormat>
  <Paragraphs>875</Paragraphs>
  <Slides>99</Slides>
  <Notes>0</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99</vt:i4>
      </vt:variant>
    </vt:vector>
  </HeadingPairs>
  <TitlesOfParts>
    <vt:vector size="123"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Arial Unicode MS</vt:lpstr>
      <vt:lpstr>Calibri</vt:lpstr>
      <vt:lpstr>阿里巴巴普惠体 H</vt:lpstr>
      <vt:lpstr>思源黑体 CN Bold</vt:lpstr>
      <vt:lpstr>黑体</vt:lpstr>
      <vt:lpstr>新宋体</vt:lpstr>
      <vt:lpstr>华文新魏</vt:lpstr>
      <vt:lpstr>Wingdings</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267</cp:revision>
  <dcterms:created xsi:type="dcterms:W3CDTF">2002-11-18T07:23:00Z</dcterms:created>
  <dcterms:modified xsi:type="dcterms:W3CDTF">2023-07-23T16:58:28Z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F9B2DAF7BAC048C5A3E192B8597CE222</vt:lpwstr>
  </property>
</Properties>
</file>